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3" r:id="rId2"/>
    <p:sldId id="292" r:id="rId3"/>
    <p:sldId id="302" r:id="rId4"/>
    <p:sldId id="296" r:id="rId5"/>
    <p:sldId id="297" r:id="rId6"/>
    <p:sldId id="303" r:id="rId7"/>
    <p:sldId id="304" r:id="rId8"/>
    <p:sldId id="305" r:id="rId9"/>
    <p:sldId id="306" r:id="rId10"/>
    <p:sldId id="307" r:id="rId11"/>
    <p:sldId id="375" r:id="rId12"/>
    <p:sldId id="377" r:id="rId13"/>
    <p:sldId id="301"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1B3"/>
    <a:srgbClr val="F49F98"/>
    <a:srgbClr val="D45C65"/>
    <a:srgbClr val="FECF41"/>
    <a:srgbClr val="F8A6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96245" autoAdjust="0"/>
  </p:normalViewPr>
  <p:slideViewPr>
    <p:cSldViewPr showGuides="1">
      <p:cViewPr varScale="1">
        <p:scale>
          <a:sx n="73" d="100"/>
          <a:sy n="73" d="100"/>
        </p:scale>
        <p:origin x="384"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95" d="100"/>
          <a:sy n="95" d="100"/>
        </p:scale>
        <p:origin x="394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C5E827F-AFFB-4521-937A-4A6CC48BEF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FBD6053-A03A-44A9-A252-2AE4141F3C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4AE3F3-D9BC-4026-9AA0-5E733025F96D}" type="datetimeFigureOut">
              <a:rPr lang="de-DE" smtClean="0"/>
              <a:t>23.08.2023</a:t>
            </a:fld>
            <a:endParaRPr lang="de-DE"/>
          </a:p>
        </p:txBody>
      </p:sp>
      <p:sp>
        <p:nvSpPr>
          <p:cNvPr id="4" name="Fußzeilenplatzhalter 3">
            <a:extLst>
              <a:ext uri="{FF2B5EF4-FFF2-40B4-BE49-F238E27FC236}">
                <a16:creationId xmlns:a16="http://schemas.microsoft.com/office/drawing/2014/main" id="{5FDA3799-5E67-47F8-B416-6B830744DC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A61DC965-793F-40A9-8DDB-C2597918B9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6CE5A8-732E-4637-BF68-72F2A90CC83F}" type="slidenum">
              <a:rPr lang="de-DE" smtClean="0"/>
              <a:t>‹Nr.›</a:t>
            </a:fld>
            <a:endParaRPr lang="de-DE"/>
          </a:p>
        </p:txBody>
      </p:sp>
    </p:spTree>
    <p:extLst>
      <p:ext uri="{BB962C8B-B14F-4D97-AF65-F5344CB8AC3E}">
        <p14:creationId xmlns:p14="http://schemas.microsoft.com/office/powerpoint/2010/main" val="24914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A1EF9-338E-4566-BAB4-3E8ADC30C037}" type="datetimeFigureOut">
              <a:rPr lang="de-DE" smtClean="0"/>
              <a:t>23.08.2023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D628D-FC62-4541-A05E-E95D41248AAB}" type="slidenum">
              <a:rPr lang="de-DE" smtClean="0"/>
              <a:t>‹Nr.›</a:t>
            </a:fld>
            <a:endParaRPr lang="de-DE"/>
          </a:p>
        </p:txBody>
      </p:sp>
    </p:spTree>
    <p:extLst>
      <p:ext uri="{BB962C8B-B14F-4D97-AF65-F5344CB8AC3E}">
        <p14:creationId xmlns:p14="http://schemas.microsoft.com/office/powerpoint/2010/main" val="63544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1 A">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5087937"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descr="Universität Bremen Logo">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8465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5087938" y="1952625"/>
            <a:ext cx="7104062"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 uri="{C183D7F6-B498-43B3-948B-1728B52AA6E4}">
                <adec:decorative xmlns:adec="http://schemas.microsoft.com/office/drawing/2017/decorative" val="1"/>
              </a:ext>
            </a:extLst>
          </p:cNvPr>
          <p:cNvSpPr/>
          <p:nvPr userDrawn="1"/>
        </p:nvSpPr>
        <p:spPr bwMode="gray">
          <a:xfrm>
            <a:off x="6096000"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2" name="Rechteck 31">
            <a:extLst>
              <a:ext uri="{FF2B5EF4-FFF2-40B4-BE49-F238E27FC236}">
                <a16:creationId xmlns:a16="http://schemas.microsoft.com/office/drawing/2014/main" id="{4FB1D8DA-EE61-4B45-A0BE-6F822FC03B7A}"/>
              </a:ext>
              <a:ext uri="{C183D7F6-B498-43B3-948B-1728B52AA6E4}">
                <adec:decorative xmlns:adec="http://schemas.microsoft.com/office/drawing/2017/decorative" val="1"/>
              </a:ext>
            </a:extLst>
          </p:cNvPr>
          <p:cNvSpPr/>
          <p:nvPr userDrawn="1"/>
        </p:nvSpPr>
        <p:spPr bwMode="gray">
          <a:xfrm>
            <a:off x="8155553"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3" name="Rechteck 32">
            <a:extLst>
              <a:ext uri="{FF2B5EF4-FFF2-40B4-BE49-F238E27FC236}">
                <a16:creationId xmlns:a16="http://schemas.microsoft.com/office/drawing/2014/main" id="{E4141D52-3618-414B-A563-6A32A782B37C}"/>
              </a:ext>
              <a:ext uri="{C183D7F6-B498-43B3-948B-1728B52AA6E4}">
                <adec:decorative xmlns:adec="http://schemas.microsoft.com/office/drawing/2017/decorative" val="1"/>
              </a:ext>
            </a:extLst>
          </p:cNvPr>
          <p:cNvSpPr/>
          <p:nvPr userDrawn="1"/>
        </p:nvSpPr>
        <p:spPr bwMode="gray">
          <a:xfrm>
            <a:off x="10164763"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 name="Titel 2">
            <a:extLst>
              <a:ext uri="{FF2B5EF4-FFF2-40B4-BE49-F238E27FC236}">
                <a16:creationId xmlns:a16="http://schemas.microsoft.com/office/drawing/2014/main" id="{6F05146F-2425-441D-850A-4FDD73900A1E}"/>
              </a:ext>
            </a:extLst>
          </p:cNvPr>
          <p:cNvSpPr>
            <a:spLocks noGrp="1"/>
          </p:cNvSpPr>
          <p:nvPr>
            <p:ph type="title"/>
          </p:nvPr>
        </p:nvSpPr>
        <p:spPr>
          <a:xfrm>
            <a:off x="5087937" y="385178"/>
            <a:ext cx="6084887" cy="595897"/>
          </a:xfrm>
        </p:spPr>
        <p:txBody>
          <a:bodyPr/>
          <a:lstStyle>
            <a:lvl1pPr>
              <a:defRPr sz="1800"/>
            </a:lvl1pPr>
          </a:lstStyle>
          <a:p>
            <a:r>
              <a:rPr lang="de-DE"/>
              <a:t>Titelmasterformat durch Klicken bearbeiten</a:t>
            </a:r>
            <a:endParaRPr lang="de-DE" dirty="0"/>
          </a:p>
        </p:txBody>
      </p:sp>
    </p:spTree>
    <p:extLst>
      <p:ext uri="{BB962C8B-B14F-4D97-AF65-F5344CB8AC3E}">
        <p14:creationId xmlns:p14="http://schemas.microsoft.com/office/powerpoint/2010/main" val="39343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tro 4">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6096000"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6096000" y="1952625"/>
            <a:ext cx="6096000"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3" name="Rechteck 32">
            <a:extLst>
              <a:ext uri="{FF2B5EF4-FFF2-40B4-BE49-F238E27FC236}">
                <a16:creationId xmlns:a16="http://schemas.microsoft.com/office/drawing/2014/main" id="{E4141D52-3618-414B-A563-6A32A782B37C}"/>
              </a:ext>
              <a:ext uri="{C183D7F6-B498-43B3-948B-1728B52AA6E4}">
                <adec:decorative xmlns:adec="http://schemas.microsoft.com/office/drawing/2017/decorative" val="1"/>
              </a:ext>
            </a:extLst>
          </p:cNvPr>
          <p:cNvSpPr/>
          <p:nvPr userDrawn="1"/>
        </p:nvSpPr>
        <p:spPr bwMode="gray">
          <a:xfrm>
            <a:off x="9156700" y="2960688"/>
            <a:ext cx="3035299" cy="38973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2" name="Rechteck 21">
            <a:extLst>
              <a:ext uri="{FF2B5EF4-FFF2-40B4-BE49-F238E27FC236}">
                <a16:creationId xmlns:a16="http://schemas.microsoft.com/office/drawing/2014/main" id="{9D1FFECA-CE3D-4183-B2EB-77B82BE437BE}"/>
              </a:ext>
              <a:ext uri="{C183D7F6-B498-43B3-948B-1728B52AA6E4}">
                <adec:decorative xmlns:adec="http://schemas.microsoft.com/office/drawing/2017/decorative" val="1"/>
              </a:ext>
            </a:extLst>
          </p:cNvPr>
          <p:cNvSpPr/>
          <p:nvPr userDrawn="1"/>
        </p:nvSpPr>
        <p:spPr bwMode="gray">
          <a:xfrm>
            <a:off x="0" y="2960688"/>
            <a:ext cx="1019177"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1408DBDF-1F31-4F92-BD2B-2F4676144A82}"/>
              </a:ext>
              <a:ext uri="{C183D7F6-B498-43B3-948B-1728B52AA6E4}">
                <adec:decorative xmlns:adec="http://schemas.microsoft.com/office/drawing/2017/decorative" val="1"/>
              </a:ext>
            </a:extLst>
          </p:cNvPr>
          <p:cNvSpPr/>
          <p:nvPr userDrawn="1"/>
        </p:nvSpPr>
        <p:spPr bwMode="gray">
          <a:xfrm>
            <a:off x="2027239" y="2960688"/>
            <a:ext cx="1008062"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568C62CA-75E6-4BD3-8CBF-B10BF263476E}"/>
              </a:ext>
              <a:ext uri="{C183D7F6-B498-43B3-948B-1728B52AA6E4}">
                <adec:decorative xmlns:adec="http://schemas.microsoft.com/office/drawing/2017/decorative" val="1"/>
              </a:ext>
            </a:extLst>
          </p:cNvPr>
          <p:cNvSpPr/>
          <p:nvPr userDrawn="1"/>
        </p:nvSpPr>
        <p:spPr bwMode="gray">
          <a:xfrm>
            <a:off x="4043363" y="2960688"/>
            <a:ext cx="1044575"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16" name="Grafik 15" descr="Universität Bremen Logo">
            <a:extLst>
              <a:ext uri="{FF2B5EF4-FFF2-40B4-BE49-F238E27FC236}">
                <a16:creationId xmlns:a16="http://schemas.microsoft.com/office/drawing/2014/main" id="{14F7CFB9-B1D6-45F2-87B8-D65E8F4CF15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 name="Titel 1">
            <a:extLst>
              <a:ext uri="{FF2B5EF4-FFF2-40B4-BE49-F238E27FC236}">
                <a16:creationId xmlns:a16="http://schemas.microsoft.com/office/drawing/2014/main" id="{F3659076-59FB-48F2-BC43-83D489BEF4B9}"/>
              </a:ext>
            </a:extLst>
          </p:cNvPr>
          <p:cNvSpPr>
            <a:spLocks noGrp="1"/>
          </p:cNvSpPr>
          <p:nvPr>
            <p:ph type="title"/>
          </p:nvPr>
        </p:nvSpPr>
        <p:spPr>
          <a:xfrm>
            <a:off x="5087937" y="385178"/>
            <a:ext cx="6096000" cy="590478"/>
          </a:xfrm>
        </p:spPr>
        <p:txBody>
          <a:bodyPr/>
          <a:lstStyle>
            <a:lvl1pPr>
              <a:defRPr sz="1800"/>
            </a:lvl1pPr>
          </a:lstStyle>
          <a:p>
            <a:r>
              <a:rPr lang="de-DE"/>
              <a:t>Titelmasterformat durch Klicken bearbeiten</a:t>
            </a:r>
          </a:p>
        </p:txBody>
      </p:sp>
    </p:spTree>
    <p:extLst>
      <p:ext uri="{BB962C8B-B14F-4D97-AF65-F5344CB8AC3E}">
        <p14:creationId xmlns:p14="http://schemas.microsoft.com/office/powerpoint/2010/main" val="93513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tro 5 A">
    <p:spTree>
      <p:nvGrpSpPr>
        <p:cNvPr id="1" name=""/>
        <p:cNvGrpSpPr/>
        <p:nvPr/>
      </p:nvGrpSpPr>
      <p:grpSpPr>
        <a:xfrm>
          <a:off x="0" y="0"/>
          <a:ext cx="0" cy="0"/>
          <a:chOff x="0" y="0"/>
          <a:chExt cx="0" cy="0"/>
        </a:xfrm>
      </p:grpSpPr>
      <p:pic>
        <p:nvPicPr>
          <p:cNvPr id="16" name="Grafik 15" descr="Universität Bremen Logo">
            <a:extLst>
              <a:ext uri="{FF2B5EF4-FFF2-40B4-BE49-F238E27FC236}">
                <a16:creationId xmlns:a16="http://schemas.microsoft.com/office/drawing/2014/main" id="{72B2DB94-68FD-436F-85E5-527459CBD954}"/>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 name="Titel 1">
            <a:extLst>
              <a:ext uri="{FF2B5EF4-FFF2-40B4-BE49-F238E27FC236}">
                <a16:creationId xmlns:a16="http://schemas.microsoft.com/office/drawing/2014/main" id="{572DC036-EE79-462A-B345-B4AB0DF3B50D}"/>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1" y="1952625"/>
            <a:ext cx="12192002"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 uri="{C183D7F6-B498-43B3-948B-1728B52AA6E4}">
                <adec:decorative xmlns:adec="http://schemas.microsoft.com/office/drawing/2017/decorative" val="1"/>
              </a:ext>
            </a:extLst>
          </p:cNvPr>
          <p:cNvSpPr/>
          <p:nvPr userDrawn="1"/>
        </p:nvSpPr>
        <p:spPr bwMode="gray">
          <a:xfrm>
            <a:off x="4043363" y="2960688"/>
            <a:ext cx="1044575"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 y="1952625"/>
            <a:ext cx="3028384"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2027239" cy="51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8" name="Bildplatzhalter 5" descr="Bild / Grafik / Tabelle: Hier müsste der Alternativtext ergänzt werden.">
            <a:extLst>
              <a:ext uri="{FF2B5EF4-FFF2-40B4-BE49-F238E27FC236}">
                <a16:creationId xmlns:a16="http://schemas.microsoft.com/office/drawing/2014/main" id="{CFDE88C3-06B4-440E-95D0-050925E5DC68}"/>
              </a:ext>
            </a:extLst>
          </p:cNvPr>
          <p:cNvSpPr>
            <a:spLocks noGrp="1"/>
          </p:cNvSpPr>
          <p:nvPr>
            <p:ph type="pic" sz="quarter" idx="14"/>
          </p:nvPr>
        </p:nvSpPr>
        <p:spPr bwMode="gray">
          <a:xfrm>
            <a:off x="5097461" y="1952625"/>
            <a:ext cx="7094538" cy="4905375"/>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22759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ro 5 B">
    <p:spTree>
      <p:nvGrpSpPr>
        <p:cNvPr id="1" name=""/>
        <p:cNvGrpSpPr/>
        <p:nvPr/>
      </p:nvGrpSpPr>
      <p:grpSpPr>
        <a:xfrm>
          <a:off x="0" y="0"/>
          <a:ext cx="0" cy="0"/>
          <a:chOff x="0" y="0"/>
          <a:chExt cx="0" cy="0"/>
        </a:xfrm>
      </p:grpSpPr>
      <p:pic>
        <p:nvPicPr>
          <p:cNvPr id="16" name="Grafik 15" descr="Universität Bremen Logo">
            <a:extLst>
              <a:ext uri="{FF2B5EF4-FFF2-40B4-BE49-F238E27FC236}">
                <a16:creationId xmlns:a16="http://schemas.microsoft.com/office/drawing/2014/main" id="{72B2DB94-68FD-436F-85E5-527459CBD954}"/>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 name="Titel 1">
            <a:extLst>
              <a:ext uri="{FF2B5EF4-FFF2-40B4-BE49-F238E27FC236}">
                <a16:creationId xmlns:a16="http://schemas.microsoft.com/office/drawing/2014/main" id="{DA359A5A-BB0A-407F-B5A8-E33AA8E5D607}"/>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endParaRPr lang="de-DE" dirty="0"/>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1" y="1952625"/>
            <a:ext cx="12192002" cy="49053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 y="1952625"/>
            <a:ext cx="3028384"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2027239" cy="51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8" name="Bildplatzhalter 5" descr="Bild / Grafik / Tabelle: Hier müsste der Alternativtext ergänzt werden.">
            <a:extLst>
              <a:ext uri="{FF2B5EF4-FFF2-40B4-BE49-F238E27FC236}">
                <a16:creationId xmlns:a16="http://schemas.microsoft.com/office/drawing/2014/main" id="{CFDE88C3-06B4-440E-95D0-050925E5DC68}"/>
              </a:ext>
            </a:extLst>
          </p:cNvPr>
          <p:cNvSpPr>
            <a:spLocks noGrp="1"/>
          </p:cNvSpPr>
          <p:nvPr>
            <p:ph type="pic" sz="quarter" idx="14"/>
          </p:nvPr>
        </p:nvSpPr>
        <p:spPr bwMode="gray">
          <a:xfrm>
            <a:off x="5097461" y="1952625"/>
            <a:ext cx="7094538" cy="4905375"/>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1309656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ro 5 C">
    <p:spTree>
      <p:nvGrpSpPr>
        <p:cNvPr id="1" name=""/>
        <p:cNvGrpSpPr/>
        <p:nvPr/>
      </p:nvGrpSpPr>
      <p:grpSpPr>
        <a:xfrm>
          <a:off x="0" y="0"/>
          <a:ext cx="0" cy="0"/>
          <a:chOff x="0" y="0"/>
          <a:chExt cx="0" cy="0"/>
        </a:xfrm>
      </p:grpSpPr>
      <p:pic>
        <p:nvPicPr>
          <p:cNvPr id="16" name="Grafik 15" descr="Universität Bremen Logo">
            <a:extLst>
              <a:ext uri="{FF2B5EF4-FFF2-40B4-BE49-F238E27FC236}">
                <a16:creationId xmlns:a16="http://schemas.microsoft.com/office/drawing/2014/main" id="{72B2DB94-68FD-436F-85E5-527459CBD954}"/>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 name="Titel 1">
            <a:extLst>
              <a:ext uri="{FF2B5EF4-FFF2-40B4-BE49-F238E27FC236}">
                <a16:creationId xmlns:a16="http://schemas.microsoft.com/office/drawing/2014/main" id="{930BAA30-B477-41FA-8A80-40163AF57D23}"/>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1" y="1952625"/>
            <a:ext cx="12192002" cy="4905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 y="1952625"/>
            <a:ext cx="3028384"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202723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202723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202723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2027239" cy="511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8" name="Bildplatzhalter 5" descr="Bild / Grafik / Tabelle: Hier müsste der Alternativtext ergänzt werden.">
            <a:extLst>
              <a:ext uri="{FF2B5EF4-FFF2-40B4-BE49-F238E27FC236}">
                <a16:creationId xmlns:a16="http://schemas.microsoft.com/office/drawing/2014/main" id="{CFDE88C3-06B4-440E-95D0-050925E5DC68}"/>
              </a:ext>
            </a:extLst>
          </p:cNvPr>
          <p:cNvSpPr>
            <a:spLocks noGrp="1"/>
          </p:cNvSpPr>
          <p:nvPr>
            <p:ph type="pic" sz="quarter" idx="14"/>
          </p:nvPr>
        </p:nvSpPr>
        <p:spPr bwMode="gray">
          <a:xfrm>
            <a:off x="5097461" y="1952625"/>
            <a:ext cx="7094538" cy="4905375"/>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2649561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tro 6 A">
    <p:spTree>
      <p:nvGrpSpPr>
        <p:cNvPr id="1" name=""/>
        <p:cNvGrpSpPr/>
        <p:nvPr/>
      </p:nvGrpSpPr>
      <p:grpSpPr>
        <a:xfrm>
          <a:off x="0" y="0"/>
          <a:ext cx="0" cy="0"/>
          <a:chOff x="0" y="0"/>
          <a:chExt cx="0" cy="0"/>
        </a:xfrm>
      </p:grpSpPr>
      <p:pic>
        <p:nvPicPr>
          <p:cNvPr id="16" name="Grafik 15" descr="Universität Bremen Logo">
            <a:extLst>
              <a:ext uri="{FF2B5EF4-FFF2-40B4-BE49-F238E27FC236}">
                <a16:creationId xmlns:a16="http://schemas.microsoft.com/office/drawing/2014/main" id="{530156D1-77E1-4E7E-B7CE-7BA842FD8DE2}"/>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 name="Titel 1">
            <a:extLst>
              <a:ext uri="{FF2B5EF4-FFF2-40B4-BE49-F238E27FC236}">
                <a16:creationId xmlns:a16="http://schemas.microsoft.com/office/drawing/2014/main" id="{57299FA8-EC53-473B-AD77-F12A14D6D3D4}"/>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p>
        </p:txBody>
      </p:sp>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12191999"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2027239" cy="49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8" name="Bildplatzhalter 5" descr="Bild / Grafik / Tabelle: Hier müsste der Alternativtext ergänzt werden.">
            <a:extLst>
              <a:ext uri="{FF2B5EF4-FFF2-40B4-BE49-F238E27FC236}">
                <a16:creationId xmlns:a16="http://schemas.microsoft.com/office/drawing/2014/main" id="{CFDE88C3-06B4-440E-95D0-050925E5DC68}"/>
              </a:ext>
            </a:extLst>
          </p:cNvPr>
          <p:cNvSpPr>
            <a:spLocks noGrp="1"/>
          </p:cNvSpPr>
          <p:nvPr>
            <p:ph type="pic" sz="quarter" idx="14"/>
          </p:nvPr>
        </p:nvSpPr>
        <p:spPr bwMode="gray">
          <a:xfrm>
            <a:off x="3035299" y="1952625"/>
            <a:ext cx="9156699" cy="4905375"/>
          </a:xfrm>
          <a:solidFill>
            <a:schemeClr val="bg2"/>
          </a:solidFill>
        </p:spPr>
        <p:txBody>
          <a:bodyPr anchor="ctr"/>
          <a:lstStyle>
            <a:lvl1pPr marL="0" indent="0" algn="ctr">
              <a:buNone/>
              <a:defRPr/>
            </a:lvl1pPr>
          </a:lstStyle>
          <a:p>
            <a:r>
              <a:rPr lang="de-DE"/>
              <a:t>Bild durch Klicken auf Symbol hinzufügen</a:t>
            </a:r>
            <a:endParaRPr lang="de-DE" dirty="0"/>
          </a:p>
        </p:txBody>
      </p:sp>
      <p:sp>
        <p:nvSpPr>
          <p:cNvPr id="19" name="Rechteck 18">
            <a:extLst>
              <a:ext uri="{FF2B5EF4-FFF2-40B4-BE49-F238E27FC236}">
                <a16:creationId xmlns:a16="http://schemas.microsoft.com/office/drawing/2014/main" id="{40FA568C-805B-407C-9EE5-FB8CBB39EC69}"/>
              </a:ext>
              <a:ext uri="{C183D7F6-B498-43B3-948B-1728B52AA6E4}">
                <adec:decorative xmlns:adec="http://schemas.microsoft.com/office/drawing/2017/decorative" val="1"/>
              </a:ext>
            </a:extLst>
          </p:cNvPr>
          <p:cNvSpPr/>
          <p:nvPr userDrawn="1"/>
        </p:nvSpPr>
        <p:spPr bwMode="gray">
          <a:xfrm>
            <a:off x="-1" y="6375123"/>
            <a:ext cx="2027239"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2" name="Rechteck 21">
            <a:extLst>
              <a:ext uri="{FF2B5EF4-FFF2-40B4-BE49-F238E27FC236}">
                <a16:creationId xmlns:a16="http://schemas.microsoft.com/office/drawing/2014/main" id="{1A078990-72C4-435D-8DE4-33CD5E1B664F}"/>
              </a:ext>
              <a:ext uri="{C183D7F6-B498-43B3-948B-1728B52AA6E4}">
                <adec:decorative xmlns:adec="http://schemas.microsoft.com/office/drawing/2017/decorative" val="1"/>
              </a:ext>
            </a:extLst>
          </p:cNvPr>
          <p:cNvSpPr/>
          <p:nvPr userDrawn="1"/>
        </p:nvSpPr>
        <p:spPr bwMode="gray">
          <a:xfrm>
            <a:off x="2027238" y="6375123"/>
            <a:ext cx="1001147"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2602081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tro 6 B">
    <p:spTree>
      <p:nvGrpSpPr>
        <p:cNvPr id="1" name=""/>
        <p:cNvGrpSpPr/>
        <p:nvPr/>
      </p:nvGrpSpPr>
      <p:grpSpPr>
        <a:xfrm>
          <a:off x="0" y="0"/>
          <a:ext cx="0" cy="0"/>
          <a:chOff x="0" y="0"/>
          <a:chExt cx="0" cy="0"/>
        </a:xfrm>
      </p:grpSpPr>
      <p:pic>
        <p:nvPicPr>
          <p:cNvPr id="16" name="Grafik 15" descr="Universität Bremen Logo">
            <a:extLst>
              <a:ext uri="{FF2B5EF4-FFF2-40B4-BE49-F238E27FC236}">
                <a16:creationId xmlns:a16="http://schemas.microsoft.com/office/drawing/2014/main" id="{530156D1-77E1-4E7E-B7CE-7BA842FD8DE2}"/>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 name="Titel 1">
            <a:extLst>
              <a:ext uri="{FF2B5EF4-FFF2-40B4-BE49-F238E27FC236}">
                <a16:creationId xmlns:a16="http://schemas.microsoft.com/office/drawing/2014/main" id="{4C381E07-B583-4152-B73A-EDA546918E3B}"/>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endParaRPr lang="de-DE" dirty="0"/>
          </a:p>
        </p:txBody>
      </p:sp>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12191999"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2027239" cy="51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8" name="Bildplatzhalter 5" descr="Bild / Grafik / Tabelle: Hier müsste der Alternativtext ergänzt werden.">
            <a:extLst>
              <a:ext uri="{FF2B5EF4-FFF2-40B4-BE49-F238E27FC236}">
                <a16:creationId xmlns:a16="http://schemas.microsoft.com/office/drawing/2014/main" id="{CFDE88C3-06B4-440E-95D0-050925E5DC68}"/>
              </a:ext>
            </a:extLst>
          </p:cNvPr>
          <p:cNvSpPr>
            <a:spLocks noGrp="1"/>
          </p:cNvSpPr>
          <p:nvPr>
            <p:ph type="pic" sz="quarter" idx="14"/>
          </p:nvPr>
        </p:nvSpPr>
        <p:spPr bwMode="gray">
          <a:xfrm>
            <a:off x="3035299" y="1952625"/>
            <a:ext cx="9156699" cy="4905375"/>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2109300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ro 6 C">
    <p:spTree>
      <p:nvGrpSpPr>
        <p:cNvPr id="1" name=""/>
        <p:cNvGrpSpPr/>
        <p:nvPr/>
      </p:nvGrpSpPr>
      <p:grpSpPr>
        <a:xfrm>
          <a:off x="0" y="0"/>
          <a:ext cx="0" cy="0"/>
          <a:chOff x="0" y="0"/>
          <a:chExt cx="0" cy="0"/>
        </a:xfrm>
      </p:grpSpPr>
      <p:pic>
        <p:nvPicPr>
          <p:cNvPr id="16" name="Grafik 15" descr="Universität Bremen Logo">
            <a:extLst>
              <a:ext uri="{FF2B5EF4-FFF2-40B4-BE49-F238E27FC236}">
                <a16:creationId xmlns:a16="http://schemas.microsoft.com/office/drawing/2014/main" id="{530156D1-77E1-4E7E-B7CE-7BA842FD8DE2}"/>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 name="Titel 1">
            <a:extLst>
              <a:ext uri="{FF2B5EF4-FFF2-40B4-BE49-F238E27FC236}">
                <a16:creationId xmlns:a16="http://schemas.microsoft.com/office/drawing/2014/main" id="{1B45980E-85C8-416B-B2B6-18D60CB104C5}"/>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endParaRPr lang="de-DE" dirty="0"/>
          </a:p>
        </p:txBody>
      </p:sp>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12191999" cy="4905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2027239"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2027239"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2027239"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2027239" cy="511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8" name="Bildplatzhalter 5" descr="Bild / Grafik / Tabelle: Hier müsste der Alternativtext ergänzt werden.">
            <a:extLst>
              <a:ext uri="{FF2B5EF4-FFF2-40B4-BE49-F238E27FC236}">
                <a16:creationId xmlns:a16="http://schemas.microsoft.com/office/drawing/2014/main" id="{CFDE88C3-06B4-440E-95D0-050925E5DC68}"/>
              </a:ext>
            </a:extLst>
          </p:cNvPr>
          <p:cNvSpPr>
            <a:spLocks noGrp="1"/>
          </p:cNvSpPr>
          <p:nvPr>
            <p:ph type="pic" sz="quarter" idx="14"/>
          </p:nvPr>
        </p:nvSpPr>
        <p:spPr bwMode="gray">
          <a:xfrm>
            <a:off x="3035299" y="1952625"/>
            <a:ext cx="9156699" cy="4905375"/>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2471236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folie A">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22" name="Grafik 21" descr="Universität Bremen Logo">
            <a:extLst>
              <a:ext uri="{FF2B5EF4-FFF2-40B4-BE49-F238E27FC236}">
                <a16:creationId xmlns:a16="http://schemas.microsoft.com/office/drawing/2014/main" id="{74606240-60D4-4B3E-82C2-370D55879F63}"/>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5" name="Textplatzhalter 4">
            <a:extLst>
              <a:ext uri="{FF2B5EF4-FFF2-40B4-BE49-F238E27FC236}">
                <a16:creationId xmlns:a16="http://schemas.microsoft.com/office/drawing/2014/main" id="{42DBA84A-1C09-4417-8A28-693A4789E3D4}"/>
              </a:ext>
            </a:extLst>
          </p:cNvPr>
          <p:cNvSpPr>
            <a:spLocks noGrp="1"/>
          </p:cNvSpPr>
          <p:nvPr>
            <p:ph type="body" sz="quarter" idx="11" hasCustomPrompt="1"/>
          </p:nvPr>
        </p:nvSpPr>
        <p:spPr>
          <a:xfrm>
            <a:off x="9644423" y="413303"/>
            <a:ext cx="2313978" cy="819453"/>
          </a:xfrm>
        </p:spPr>
        <p:txBody>
          <a:bodyPr/>
          <a:lstStyle>
            <a:lvl1pPr marL="0" indent="0">
              <a:lnSpc>
                <a:spcPts val="1700"/>
              </a:lnSpc>
              <a:buNone/>
              <a:defRPr sz="1700"/>
            </a:lvl1pPr>
          </a:lstStyle>
          <a:p>
            <a:pPr lvl="0"/>
            <a:r>
              <a:rPr lang="de-DE" dirty="0"/>
              <a:t>Universität Bremen</a:t>
            </a:r>
            <a:br>
              <a:rPr lang="de-DE" dirty="0"/>
            </a:br>
            <a:r>
              <a:rPr lang="de-DE" dirty="0"/>
              <a:t>Institut </a:t>
            </a:r>
            <a:br>
              <a:rPr lang="de-DE" dirty="0"/>
            </a:br>
            <a:r>
              <a:rPr lang="de-DE" dirty="0"/>
              <a:t>Name des Instituts</a:t>
            </a:r>
          </a:p>
        </p:txBody>
      </p:sp>
      <p:sp>
        <p:nvSpPr>
          <p:cNvPr id="31" name="Textplatzhalter 4">
            <a:extLst>
              <a:ext uri="{FF2B5EF4-FFF2-40B4-BE49-F238E27FC236}">
                <a16:creationId xmlns:a16="http://schemas.microsoft.com/office/drawing/2014/main" id="{944D7B0C-537D-4632-89BB-5134317D7F46}"/>
              </a:ext>
            </a:extLst>
          </p:cNvPr>
          <p:cNvSpPr>
            <a:spLocks noGrp="1"/>
          </p:cNvSpPr>
          <p:nvPr>
            <p:ph type="body" sz="quarter" idx="12" hasCustomPrompt="1"/>
          </p:nvPr>
        </p:nvSpPr>
        <p:spPr>
          <a:xfrm>
            <a:off x="9644423" y="1317273"/>
            <a:ext cx="2313978" cy="699951"/>
          </a:xfrm>
        </p:spPr>
        <p:txBody>
          <a:bodyPr/>
          <a:lstStyle>
            <a:lvl1pPr marL="0" indent="0">
              <a:lnSpc>
                <a:spcPts val="1200"/>
              </a:lnSpc>
              <a:buNone/>
              <a:defRPr sz="1000"/>
            </a:lvl1pPr>
          </a:lstStyle>
          <a:p>
            <a:pPr lvl="0"/>
            <a:r>
              <a:rPr lang="de-DE" dirty="0"/>
              <a:t>Fachbereich 00</a:t>
            </a:r>
            <a:br>
              <a:rPr lang="de-DE" dirty="0"/>
            </a:br>
            <a:r>
              <a:rPr lang="de-DE" dirty="0"/>
              <a:t>Name des Fachbereichs</a:t>
            </a:r>
            <a:br>
              <a:rPr lang="de-DE" dirty="0"/>
            </a:br>
            <a:r>
              <a:rPr lang="de-DE" dirty="0"/>
              <a:t>auch zweizeilig möglich</a:t>
            </a:r>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65928"/>
            <a:ext cx="9143999" cy="1351104"/>
          </a:xfrm>
        </p:spPr>
        <p:txBody>
          <a:bodyPr anchor="t"/>
          <a:lstStyle>
            <a:lvl1pPr algn="l">
              <a:defRPr sz="4800" spc="14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849712"/>
            <a:ext cx="9145587" cy="1055663"/>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19" name="Textplatzhalter 18">
            <a:extLst>
              <a:ext uri="{FF2B5EF4-FFF2-40B4-BE49-F238E27FC236}">
                <a16:creationId xmlns:a16="http://schemas.microsoft.com/office/drawing/2014/main" id="{41D381FE-4517-4C56-A7DE-19E7CE311352}"/>
              </a:ext>
            </a:extLst>
          </p:cNvPr>
          <p:cNvSpPr>
            <a:spLocks noGrp="1"/>
          </p:cNvSpPr>
          <p:nvPr>
            <p:ph type="body" sz="quarter" idx="10"/>
          </p:nvPr>
        </p:nvSpPr>
        <p:spPr bwMode="gray">
          <a:xfrm>
            <a:off x="2027238" y="5355020"/>
            <a:ext cx="5076825" cy="1055663"/>
          </a:xfrm>
        </p:spPr>
        <p:txBody>
          <a:bodyPr anchor="b"/>
          <a:lstStyle>
            <a:lvl1pPr marL="0" indent="0">
              <a:lnSpc>
                <a:spcPct val="100000"/>
              </a:lnSpc>
              <a:buNone/>
              <a:defRPr sz="1800"/>
            </a:lvl1pPr>
            <a:lvl2pPr>
              <a:lnSpc>
                <a:spcPct val="100000"/>
              </a:lnSpc>
              <a:defRPr sz="1700"/>
            </a:lvl2pPr>
            <a:lvl3pPr>
              <a:lnSpc>
                <a:spcPct val="100000"/>
              </a:lnSpc>
              <a:defRPr sz="1700"/>
            </a:lvl3pPr>
            <a:lvl4pPr>
              <a:lnSpc>
                <a:spcPct val="100000"/>
              </a:lnSpc>
              <a:defRPr sz="1700"/>
            </a:lvl4pPr>
            <a:lvl5pPr>
              <a:lnSpc>
                <a:spcPct val="100000"/>
              </a:lnSpc>
              <a:defRPr sz="1700"/>
            </a:lvl5pPr>
          </a:lstStyle>
          <a:p>
            <a:pPr lvl="0"/>
            <a:r>
              <a:rPr lang="de-DE"/>
              <a:t>Formatvorlagen des Textmasters bearbeiten</a:t>
            </a:r>
          </a:p>
        </p:txBody>
      </p:sp>
      <p:pic>
        <p:nvPicPr>
          <p:cNvPr id="10" name="Grafik 9" descr="Kooperation: Hier müsste der Alternativtext ergänzt werden.">
            <a:extLst>
              <a:ext uri="{FF2B5EF4-FFF2-40B4-BE49-F238E27FC236}">
                <a16:creationId xmlns:a16="http://schemas.microsoft.com/office/drawing/2014/main" id="{254E2EAC-AEE9-4D5D-A0D0-82841FC4D7C6}"/>
              </a:ext>
            </a:extLst>
          </p:cNvPr>
          <p:cNvPicPr/>
          <p:nvPr userDrawn="1"/>
        </p:nvPicPr>
        <p:blipFill>
          <a:blip r:embed="rId3">
            <a:extLst>
              <a:ext uri="{28A0092B-C50C-407E-A947-70E740481C1C}">
                <a14:useLocalDpi xmlns:a14="http://schemas.microsoft.com/office/drawing/2010/main" val="0"/>
              </a:ext>
            </a:extLst>
          </a:blip>
          <a:stretch>
            <a:fillRect/>
          </a:stretch>
        </p:blipFill>
        <p:spPr bwMode="gray">
          <a:xfrm>
            <a:off x="7896200" y="5962998"/>
            <a:ext cx="1267417" cy="404041"/>
          </a:xfrm>
          <a:prstGeom prst="rect">
            <a:avLst/>
          </a:prstGeom>
        </p:spPr>
      </p:pic>
      <p:pic>
        <p:nvPicPr>
          <p:cNvPr id="11" name="Grafik 10" descr="Kooperation: Hier müsste der Alternativtext ergänzt werden.">
            <a:extLst>
              <a:ext uri="{FF2B5EF4-FFF2-40B4-BE49-F238E27FC236}">
                <a16:creationId xmlns:a16="http://schemas.microsoft.com/office/drawing/2014/main" id="{89DCF0DD-EDCE-4C31-822C-61A9D1088CEA}"/>
              </a:ext>
            </a:extLst>
          </p:cNvPr>
          <p:cNvPicPr/>
          <p:nvPr userDrawn="1"/>
        </p:nvPicPr>
        <p:blipFill>
          <a:blip r:embed="rId3">
            <a:extLst>
              <a:ext uri="{28A0092B-C50C-407E-A947-70E740481C1C}">
                <a14:useLocalDpi xmlns:a14="http://schemas.microsoft.com/office/drawing/2010/main" val="0"/>
              </a:ext>
            </a:extLst>
          </a:blip>
          <a:stretch>
            <a:fillRect/>
          </a:stretch>
        </p:blipFill>
        <p:spPr bwMode="gray">
          <a:xfrm>
            <a:off x="9644423" y="5962998"/>
            <a:ext cx="1267417" cy="404041"/>
          </a:xfrm>
          <a:prstGeom prst="rect">
            <a:avLst/>
          </a:prstGeom>
        </p:spPr>
      </p:pic>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1019175" cy="51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 uri="{C183D7F6-B498-43B3-948B-1728B52AA6E4}">
                <adec:decorative xmlns:adec="http://schemas.microsoft.com/office/drawing/2017/decorative" val="1"/>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 uri="{C183D7F6-B498-43B3-948B-1728B52AA6E4}">
                <adec:decorative xmlns:adec="http://schemas.microsoft.com/office/drawing/2017/decorative" val="1"/>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9" name="Eckige Klammer rechts 28">
            <a:extLst>
              <a:ext uri="{FF2B5EF4-FFF2-40B4-BE49-F238E27FC236}">
                <a16:creationId xmlns:a16="http://schemas.microsoft.com/office/drawing/2014/main" id="{7B79195D-A05E-4DEC-9BC6-6B4C8E00C032}"/>
              </a:ext>
              <a:ext uri="{C183D7F6-B498-43B3-948B-1728B52AA6E4}">
                <adec:decorative xmlns:adec="http://schemas.microsoft.com/office/drawing/2017/decorative" val="1"/>
              </a:ext>
            </a:extLst>
          </p:cNvPr>
          <p:cNvSpPr/>
          <p:nvPr userDrawn="1"/>
        </p:nvSpPr>
        <p:spPr bwMode="gray">
          <a:xfrm rot="5400000">
            <a:off x="9674565" y="4876403"/>
            <a:ext cx="189310" cy="4390863"/>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Rechteck 29">
            <a:extLst>
              <a:ext uri="{FF2B5EF4-FFF2-40B4-BE49-F238E27FC236}">
                <a16:creationId xmlns:a16="http://schemas.microsoft.com/office/drawing/2014/main" id="{CBF008EA-A215-4D23-A3F1-26DE0C8EFE0A}"/>
              </a:ext>
              <a:ext uri="{C183D7F6-B498-43B3-948B-1728B52AA6E4}">
                <adec:decorative xmlns:adec="http://schemas.microsoft.com/office/drawing/2017/decorative" val="1"/>
              </a:ext>
            </a:extLst>
          </p:cNvPr>
          <p:cNvSpPr/>
          <p:nvPr userDrawn="1"/>
        </p:nvSpPr>
        <p:spPr bwMode="gray">
          <a:xfrm>
            <a:off x="7572164" y="6957392"/>
            <a:ext cx="4390863"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Titelmaster (Ansicht &gt; Folienmaster)</a:t>
            </a:r>
          </a:p>
        </p:txBody>
      </p:sp>
    </p:spTree>
    <p:extLst>
      <p:ext uri="{BB962C8B-B14F-4D97-AF65-F5344CB8AC3E}">
        <p14:creationId xmlns:p14="http://schemas.microsoft.com/office/powerpoint/2010/main" val="3305718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folie B">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22" name="Grafik 21" descr="Universität Bremen Logo">
            <a:extLst>
              <a:ext uri="{FF2B5EF4-FFF2-40B4-BE49-F238E27FC236}">
                <a16:creationId xmlns:a16="http://schemas.microsoft.com/office/drawing/2014/main" id="{74606240-60D4-4B3E-82C2-370D55879F63}"/>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7" name="Textplatzhalter 4">
            <a:extLst>
              <a:ext uri="{FF2B5EF4-FFF2-40B4-BE49-F238E27FC236}">
                <a16:creationId xmlns:a16="http://schemas.microsoft.com/office/drawing/2014/main" id="{51BE191D-BA69-45CE-B3CA-2D7E2DAA0AA6}"/>
              </a:ext>
            </a:extLst>
          </p:cNvPr>
          <p:cNvSpPr>
            <a:spLocks noGrp="1"/>
          </p:cNvSpPr>
          <p:nvPr>
            <p:ph type="body" sz="quarter" idx="11" hasCustomPrompt="1"/>
          </p:nvPr>
        </p:nvSpPr>
        <p:spPr>
          <a:xfrm>
            <a:off x="9644423" y="413303"/>
            <a:ext cx="2313978" cy="819453"/>
          </a:xfrm>
        </p:spPr>
        <p:txBody>
          <a:bodyPr/>
          <a:lstStyle>
            <a:lvl1pPr marL="0" indent="0">
              <a:lnSpc>
                <a:spcPts val="1700"/>
              </a:lnSpc>
              <a:buNone/>
              <a:defRPr sz="1700"/>
            </a:lvl1pPr>
          </a:lstStyle>
          <a:p>
            <a:pPr lvl="0"/>
            <a:r>
              <a:rPr lang="de-DE" dirty="0"/>
              <a:t>Universität Bremen</a:t>
            </a:r>
            <a:br>
              <a:rPr lang="de-DE" dirty="0"/>
            </a:br>
            <a:r>
              <a:rPr lang="de-DE" dirty="0"/>
              <a:t>Institut </a:t>
            </a:r>
            <a:br>
              <a:rPr lang="de-DE" dirty="0"/>
            </a:br>
            <a:r>
              <a:rPr lang="de-DE" dirty="0"/>
              <a:t>Name des Instituts</a:t>
            </a:r>
          </a:p>
        </p:txBody>
      </p:sp>
      <p:sp>
        <p:nvSpPr>
          <p:cNvPr id="28" name="Textplatzhalter 4">
            <a:extLst>
              <a:ext uri="{FF2B5EF4-FFF2-40B4-BE49-F238E27FC236}">
                <a16:creationId xmlns:a16="http://schemas.microsoft.com/office/drawing/2014/main" id="{AE7493CB-B34A-4D25-8DA7-01E33962A427}"/>
              </a:ext>
            </a:extLst>
          </p:cNvPr>
          <p:cNvSpPr>
            <a:spLocks noGrp="1"/>
          </p:cNvSpPr>
          <p:nvPr>
            <p:ph type="body" sz="quarter" idx="12" hasCustomPrompt="1"/>
          </p:nvPr>
        </p:nvSpPr>
        <p:spPr>
          <a:xfrm>
            <a:off x="9644423" y="1317273"/>
            <a:ext cx="2313978" cy="699951"/>
          </a:xfrm>
        </p:spPr>
        <p:txBody>
          <a:bodyPr/>
          <a:lstStyle>
            <a:lvl1pPr marL="0" indent="0">
              <a:lnSpc>
                <a:spcPts val="1200"/>
              </a:lnSpc>
              <a:buNone/>
              <a:defRPr sz="1000"/>
            </a:lvl1pPr>
          </a:lstStyle>
          <a:p>
            <a:pPr lvl="0"/>
            <a:r>
              <a:rPr lang="de-DE" dirty="0"/>
              <a:t>Fachbereich 00</a:t>
            </a:r>
            <a:br>
              <a:rPr lang="de-DE" dirty="0"/>
            </a:br>
            <a:r>
              <a:rPr lang="de-DE" dirty="0"/>
              <a:t>Name des Fachbereichs</a:t>
            </a:r>
            <a:br>
              <a:rPr lang="de-DE" dirty="0"/>
            </a:br>
            <a:r>
              <a:rPr lang="de-DE" dirty="0"/>
              <a:t>auch zweizeilig möglich</a:t>
            </a:r>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65928"/>
            <a:ext cx="9143999" cy="1351104"/>
          </a:xfrm>
        </p:spPr>
        <p:txBody>
          <a:bodyPr anchor="t"/>
          <a:lstStyle>
            <a:lvl1pPr algn="l">
              <a:defRPr sz="4800" spc="140" baseline="0"/>
            </a:lvl1pPr>
          </a:lstStyle>
          <a:p>
            <a:r>
              <a:rPr lang="de-DE" dirty="0"/>
              <a:t>Titelmasterformat durch Klicken bearbeiten</a:t>
            </a:r>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849712"/>
            <a:ext cx="9145587" cy="1055663"/>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19" name="Textplatzhalter 18">
            <a:extLst>
              <a:ext uri="{FF2B5EF4-FFF2-40B4-BE49-F238E27FC236}">
                <a16:creationId xmlns:a16="http://schemas.microsoft.com/office/drawing/2014/main" id="{41D381FE-4517-4C56-A7DE-19E7CE311352}"/>
              </a:ext>
            </a:extLst>
          </p:cNvPr>
          <p:cNvSpPr>
            <a:spLocks noGrp="1"/>
          </p:cNvSpPr>
          <p:nvPr>
            <p:ph type="body" sz="quarter" idx="10"/>
          </p:nvPr>
        </p:nvSpPr>
        <p:spPr bwMode="gray">
          <a:xfrm>
            <a:off x="2027238" y="5355020"/>
            <a:ext cx="5076825" cy="1055663"/>
          </a:xfrm>
        </p:spPr>
        <p:txBody>
          <a:bodyPr anchor="b"/>
          <a:lstStyle>
            <a:lvl1pPr marL="0" indent="0">
              <a:lnSpc>
                <a:spcPct val="100000"/>
              </a:lnSpc>
              <a:buNone/>
              <a:defRPr sz="1800"/>
            </a:lvl1pPr>
            <a:lvl2pPr>
              <a:lnSpc>
                <a:spcPct val="100000"/>
              </a:lnSpc>
              <a:defRPr sz="1700"/>
            </a:lvl2pPr>
            <a:lvl3pPr>
              <a:lnSpc>
                <a:spcPct val="100000"/>
              </a:lnSpc>
              <a:defRPr sz="1700"/>
            </a:lvl3pPr>
            <a:lvl4pPr>
              <a:lnSpc>
                <a:spcPct val="100000"/>
              </a:lnSpc>
              <a:defRPr sz="1700"/>
            </a:lvl4pPr>
            <a:lvl5pPr>
              <a:lnSpc>
                <a:spcPct val="100000"/>
              </a:lnSpc>
              <a:defRPr sz="1700"/>
            </a:lvl5pPr>
          </a:lstStyle>
          <a:p>
            <a:pPr lvl="0"/>
            <a:r>
              <a:rPr lang="de-DE"/>
              <a:t>Formatvorlagen des Textmasters bearbeiten</a:t>
            </a:r>
          </a:p>
        </p:txBody>
      </p:sp>
      <p:pic>
        <p:nvPicPr>
          <p:cNvPr id="10" name="Grafik 9" descr="Kooperation: Hier müsste der Alternativtext ergänzt werden.">
            <a:extLst>
              <a:ext uri="{FF2B5EF4-FFF2-40B4-BE49-F238E27FC236}">
                <a16:creationId xmlns:a16="http://schemas.microsoft.com/office/drawing/2014/main" id="{254E2EAC-AEE9-4D5D-A0D0-82841FC4D7C6}"/>
              </a:ext>
            </a:extLst>
          </p:cNvPr>
          <p:cNvPicPr/>
          <p:nvPr userDrawn="1"/>
        </p:nvPicPr>
        <p:blipFill>
          <a:blip r:embed="rId3">
            <a:extLst>
              <a:ext uri="{28A0092B-C50C-407E-A947-70E740481C1C}">
                <a14:useLocalDpi xmlns:a14="http://schemas.microsoft.com/office/drawing/2010/main" val="0"/>
              </a:ext>
            </a:extLst>
          </a:blip>
          <a:stretch>
            <a:fillRect/>
          </a:stretch>
        </p:blipFill>
        <p:spPr bwMode="gray">
          <a:xfrm>
            <a:off x="7896200" y="5962998"/>
            <a:ext cx="1267417" cy="404041"/>
          </a:xfrm>
          <a:prstGeom prst="rect">
            <a:avLst/>
          </a:prstGeom>
        </p:spPr>
      </p:pic>
      <p:pic>
        <p:nvPicPr>
          <p:cNvPr id="11" name="Grafik 10" descr="Kooperation: Hier müsste der Alternativtext ergänzt werden.">
            <a:extLst>
              <a:ext uri="{FF2B5EF4-FFF2-40B4-BE49-F238E27FC236}">
                <a16:creationId xmlns:a16="http://schemas.microsoft.com/office/drawing/2014/main" id="{89DCF0DD-EDCE-4C31-822C-61A9D1088CEA}"/>
              </a:ext>
            </a:extLst>
          </p:cNvPr>
          <p:cNvPicPr/>
          <p:nvPr userDrawn="1"/>
        </p:nvPicPr>
        <p:blipFill>
          <a:blip r:embed="rId3">
            <a:extLst>
              <a:ext uri="{28A0092B-C50C-407E-A947-70E740481C1C}">
                <a14:useLocalDpi xmlns:a14="http://schemas.microsoft.com/office/drawing/2010/main" val="0"/>
              </a:ext>
            </a:extLst>
          </a:blip>
          <a:stretch>
            <a:fillRect/>
          </a:stretch>
        </p:blipFill>
        <p:spPr bwMode="gray">
          <a:xfrm>
            <a:off x="9644423" y="5962998"/>
            <a:ext cx="1267417" cy="404041"/>
          </a:xfrm>
          <a:prstGeom prst="rect">
            <a:avLst/>
          </a:prstGeom>
        </p:spPr>
      </p:pic>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1019175" cy="51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9" name="Eckige Klammer rechts 28">
            <a:extLst>
              <a:ext uri="{FF2B5EF4-FFF2-40B4-BE49-F238E27FC236}">
                <a16:creationId xmlns:a16="http://schemas.microsoft.com/office/drawing/2014/main" id="{7B79195D-A05E-4DEC-9BC6-6B4C8E00C032}"/>
              </a:ext>
              <a:ext uri="{C183D7F6-B498-43B3-948B-1728B52AA6E4}">
                <adec:decorative xmlns:adec="http://schemas.microsoft.com/office/drawing/2017/decorative" val="1"/>
              </a:ext>
            </a:extLst>
          </p:cNvPr>
          <p:cNvSpPr/>
          <p:nvPr userDrawn="1"/>
        </p:nvSpPr>
        <p:spPr bwMode="gray">
          <a:xfrm rot="5400000">
            <a:off x="9674565" y="4876403"/>
            <a:ext cx="189310" cy="4390863"/>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Rechteck 29">
            <a:extLst>
              <a:ext uri="{FF2B5EF4-FFF2-40B4-BE49-F238E27FC236}">
                <a16:creationId xmlns:a16="http://schemas.microsoft.com/office/drawing/2014/main" id="{CBF008EA-A215-4D23-A3F1-26DE0C8EFE0A}"/>
              </a:ext>
              <a:ext uri="{C183D7F6-B498-43B3-948B-1728B52AA6E4}">
                <adec:decorative xmlns:adec="http://schemas.microsoft.com/office/drawing/2017/decorative" val="1"/>
              </a:ext>
            </a:extLst>
          </p:cNvPr>
          <p:cNvSpPr/>
          <p:nvPr userDrawn="1"/>
        </p:nvSpPr>
        <p:spPr bwMode="gray">
          <a:xfrm>
            <a:off x="7572164" y="6957392"/>
            <a:ext cx="4390863"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Titelmaster (Ansicht &gt; Folienmaster)</a:t>
            </a:r>
          </a:p>
        </p:txBody>
      </p:sp>
    </p:spTree>
    <p:extLst>
      <p:ext uri="{BB962C8B-B14F-4D97-AF65-F5344CB8AC3E}">
        <p14:creationId xmlns:p14="http://schemas.microsoft.com/office/powerpoint/2010/main" val="3765040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ischentitel 1 A">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 y="2456892"/>
            <a:ext cx="1523492" cy="4401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73548"/>
            <a:ext cx="9143999" cy="1055663"/>
          </a:xfrm>
        </p:spPr>
        <p:txBody>
          <a:bodyPr anchor="t"/>
          <a:lstStyle>
            <a:lvl1pPr algn="l">
              <a:defRPr sz="3600" spc="11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652644"/>
            <a:ext cx="9145587" cy="1055663"/>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1019175"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1019175"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1019175"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1019175" cy="511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357365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1 B">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5087937"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descr="Universität Bremen Logo">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8465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5087938" y="1952625"/>
            <a:ext cx="7104062" cy="4905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 uri="{C183D7F6-B498-43B3-948B-1728B52AA6E4}">
                <adec:decorative xmlns:adec="http://schemas.microsoft.com/office/drawing/2017/decorative" val="1"/>
              </a:ext>
            </a:extLst>
          </p:cNvPr>
          <p:cNvSpPr/>
          <p:nvPr userDrawn="1"/>
        </p:nvSpPr>
        <p:spPr bwMode="gray">
          <a:xfrm>
            <a:off x="6096000"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2" name="Rechteck 31">
            <a:extLst>
              <a:ext uri="{FF2B5EF4-FFF2-40B4-BE49-F238E27FC236}">
                <a16:creationId xmlns:a16="http://schemas.microsoft.com/office/drawing/2014/main" id="{4FB1D8DA-EE61-4B45-A0BE-6F822FC03B7A}"/>
              </a:ext>
              <a:ext uri="{C183D7F6-B498-43B3-948B-1728B52AA6E4}">
                <adec:decorative xmlns:adec="http://schemas.microsoft.com/office/drawing/2017/decorative" val="1"/>
              </a:ext>
            </a:extLst>
          </p:cNvPr>
          <p:cNvSpPr/>
          <p:nvPr userDrawn="1"/>
        </p:nvSpPr>
        <p:spPr bwMode="gray">
          <a:xfrm>
            <a:off x="8155553"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3" name="Rechteck 32">
            <a:extLst>
              <a:ext uri="{FF2B5EF4-FFF2-40B4-BE49-F238E27FC236}">
                <a16:creationId xmlns:a16="http://schemas.microsoft.com/office/drawing/2014/main" id="{E4141D52-3618-414B-A563-6A32A782B37C}"/>
              </a:ext>
              <a:ext uri="{C183D7F6-B498-43B3-948B-1728B52AA6E4}">
                <adec:decorative xmlns:adec="http://schemas.microsoft.com/office/drawing/2017/decorative" val="1"/>
              </a:ext>
            </a:extLst>
          </p:cNvPr>
          <p:cNvSpPr/>
          <p:nvPr userDrawn="1"/>
        </p:nvSpPr>
        <p:spPr bwMode="gray">
          <a:xfrm>
            <a:off x="10164763"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D2D7F9D9-8D3D-4A09-8A9A-B835470B9813}"/>
              </a:ext>
            </a:extLst>
          </p:cNvPr>
          <p:cNvSpPr>
            <a:spLocks noGrp="1"/>
          </p:cNvSpPr>
          <p:nvPr>
            <p:ph type="title"/>
          </p:nvPr>
        </p:nvSpPr>
        <p:spPr>
          <a:xfrm>
            <a:off x="5087937" y="385178"/>
            <a:ext cx="6084889" cy="590478"/>
          </a:xfrm>
        </p:spPr>
        <p:txBody>
          <a:bodyPr/>
          <a:lstStyle>
            <a:lvl1pPr>
              <a:defRPr sz="1800"/>
            </a:lvl1pPr>
          </a:lstStyle>
          <a:p>
            <a:r>
              <a:rPr lang="de-DE"/>
              <a:t>Titelmasterformat durch Klicken bearbeiten</a:t>
            </a:r>
            <a:endParaRPr lang="de-DE" dirty="0"/>
          </a:p>
        </p:txBody>
      </p:sp>
    </p:spTree>
    <p:extLst>
      <p:ext uri="{BB962C8B-B14F-4D97-AF65-F5344CB8AC3E}">
        <p14:creationId xmlns:p14="http://schemas.microsoft.com/office/powerpoint/2010/main" val="3606302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ischentitel 1 B">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0668508" y="2456892"/>
            <a:ext cx="1523492" cy="4401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1023418" y="2373548"/>
            <a:ext cx="9143999" cy="1055663"/>
          </a:xfrm>
        </p:spPr>
        <p:txBody>
          <a:bodyPr anchor="t"/>
          <a:lstStyle>
            <a:lvl1pPr algn="l">
              <a:defRPr sz="3600" spc="11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1023418" y="3652644"/>
            <a:ext cx="9145587" cy="1055663"/>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1172825" y="2960688"/>
            <a:ext cx="1019175"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1172825" y="3933825"/>
            <a:ext cx="1019175"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1172825" y="4905375"/>
            <a:ext cx="1019175"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1172825" y="5876925"/>
            <a:ext cx="1019175" cy="511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979157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Zwischentitel 2">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73548"/>
            <a:ext cx="9143999" cy="1055663"/>
          </a:xfrm>
        </p:spPr>
        <p:txBody>
          <a:bodyPr anchor="t"/>
          <a:lstStyle>
            <a:lvl1pPr algn="l">
              <a:defRPr sz="3600" spc="110" baseline="0"/>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652644"/>
            <a:ext cx="9145587" cy="1055663"/>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Formatvorlage</a:t>
            </a:r>
            <a:r>
              <a:rPr lang="en-US" noProof="0" dirty="0"/>
              <a:t> des </a:t>
            </a:r>
            <a:r>
              <a:rPr lang="en-US" noProof="0" dirty="0" err="1"/>
              <a:t>Untertitelmasters</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1019175" cy="51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 uri="{C183D7F6-B498-43B3-948B-1728B52AA6E4}">
                <adec:decorative xmlns:adec="http://schemas.microsoft.com/office/drawing/2017/decorative" val="1"/>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 uri="{C183D7F6-B498-43B3-948B-1728B52AA6E4}">
                <adec:decorative xmlns:adec="http://schemas.microsoft.com/office/drawing/2017/decorative" val="1"/>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13" name="Grafik 12" descr="Universität Bremen Logo">
            <a:extLst>
              <a:ext uri="{FF2B5EF4-FFF2-40B4-BE49-F238E27FC236}">
                <a16:creationId xmlns:a16="http://schemas.microsoft.com/office/drawing/2014/main" id="{5E281277-D79B-4279-8BB1-3B4FA19DD0A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sp>
        <p:nvSpPr>
          <p:cNvPr id="14" name="Eckige Klammer rechts 13">
            <a:extLst>
              <a:ext uri="{FF2B5EF4-FFF2-40B4-BE49-F238E27FC236}">
                <a16:creationId xmlns:a16="http://schemas.microsoft.com/office/drawing/2014/main" id="{BAB5BA0A-E485-4346-B973-2FD5FD95047E}"/>
              </a:ext>
            </a:extLst>
          </p:cNvPr>
          <p:cNvSpPr/>
          <p:nvPr userDrawn="1"/>
        </p:nvSpPr>
        <p:spPr bwMode="gray">
          <a:xfrm rot="16200000">
            <a:off x="9962802" y="-2091952"/>
            <a:ext cx="189310" cy="3814390"/>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259F012B-F492-42B7-AF35-6F2768EF629D}"/>
              </a:ext>
            </a:extLst>
          </p:cNvPr>
          <p:cNvSpPr/>
          <p:nvPr userDrawn="1"/>
        </p:nvSpPr>
        <p:spPr bwMode="gray">
          <a:xfrm>
            <a:off x="8148638" y="-216694"/>
            <a:ext cx="3814390"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pic>
        <p:nvPicPr>
          <p:cNvPr id="5" name="Grafik 4">
            <a:extLst>
              <a:ext uri="{FF2B5EF4-FFF2-40B4-BE49-F238E27FC236}">
                <a16:creationId xmlns:a16="http://schemas.microsoft.com/office/drawing/2014/main" id="{B76816C8-EE12-6AE9-91C3-996F34CFE35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71184" y="289509"/>
            <a:ext cx="1400104" cy="476631"/>
          </a:xfrm>
          <a:prstGeom prst="rect">
            <a:avLst/>
          </a:prstGeom>
        </p:spPr>
      </p:pic>
      <p:pic>
        <p:nvPicPr>
          <p:cNvPr id="4" name="Grafik 3"/>
          <p:cNvPicPr>
            <a:picLocks noChangeAspect="1"/>
          </p:cNvPicPr>
          <p:nvPr userDrawn="1"/>
        </p:nvPicPr>
        <p:blipFill>
          <a:blip r:embed="rId4"/>
          <a:stretch>
            <a:fillRect/>
          </a:stretch>
        </p:blipFill>
        <p:spPr>
          <a:xfrm>
            <a:off x="10278903" y="4856629"/>
            <a:ext cx="1903043" cy="542265"/>
          </a:xfrm>
          <a:prstGeom prst="rect">
            <a:avLst/>
          </a:prstGeom>
        </p:spPr>
      </p:pic>
      <p:sp>
        <p:nvSpPr>
          <p:cNvPr id="16" name="Rechteck 2"/>
          <p:cNvSpPr>
            <a:spLocks noChangeArrowheads="1"/>
          </p:cNvSpPr>
          <p:nvPr userDrawn="1"/>
        </p:nvSpPr>
        <p:spPr bwMode="auto">
          <a:xfrm>
            <a:off x="9504487" y="5296210"/>
            <a:ext cx="2687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de-DE" sz="800" dirty="0">
                <a:latin typeface="Arial" panose="020B0604020202020204" pitchFamily="34" charset="0"/>
              </a:rPr>
              <a:t>These projects have been funded with support from the European Commission. This publication reflects the views only of the authors, and the Commission cannot be held responsible for any use which may be made of the information contained therein. </a:t>
            </a:r>
            <a:endParaRPr lang="de-DE" altLang="de-DE" sz="800" dirty="0">
              <a:latin typeface="Arial" panose="020B0604020202020204" pitchFamily="34" charset="0"/>
            </a:endParaRPr>
          </a:p>
        </p:txBody>
      </p:sp>
    </p:spTree>
    <p:extLst>
      <p:ext uri="{BB962C8B-B14F-4D97-AF65-F5344CB8AC3E}">
        <p14:creationId xmlns:p14="http://schemas.microsoft.com/office/powerpoint/2010/main" val="492752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wischentitel mit Bild A">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7645147" y="4615774"/>
            <a:ext cx="3527677" cy="1268881"/>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1019175" cy="51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 uri="{C183D7F6-B498-43B3-948B-1728B52AA6E4}">
                <adec:decorative xmlns:adec="http://schemas.microsoft.com/office/drawing/2017/decorative" val="1"/>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 uri="{C183D7F6-B498-43B3-948B-1728B52AA6E4}">
                <adec:decorative xmlns:adec="http://schemas.microsoft.com/office/drawing/2017/decorative" val="1"/>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Bildplatzhalter 5" descr="Bild / Grafik / Tabelle: Hier müsste der Alternativtext ergänzt werden.">
            <a:extLst>
              <a:ext uri="{FF2B5EF4-FFF2-40B4-BE49-F238E27FC236}">
                <a16:creationId xmlns:a16="http://schemas.microsoft.com/office/drawing/2014/main" id="{A615BE17-964A-477F-9A04-70EE1C2C258C}"/>
              </a:ext>
            </a:extLst>
          </p:cNvPr>
          <p:cNvSpPr>
            <a:spLocks noGrp="1"/>
          </p:cNvSpPr>
          <p:nvPr>
            <p:ph type="pic" sz="quarter" idx="14"/>
          </p:nvPr>
        </p:nvSpPr>
        <p:spPr bwMode="gray">
          <a:xfrm>
            <a:off x="1522919" y="2456892"/>
            <a:ext cx="5581144" cy="4401108"/>
          </a:xfrm>
          <a:solidFill>
            <a:schemeClr val="bg2"/>
          </a:solidFill>
        </p:spPr>
        <p:txBody>
          <a:bodyPr anchor="ctr"/>
          <a:lstStyle>
            <a:lvl1pPr marL="0" indent="0" algn="ctr">
              <a:buNone/>
              <a:defRPr/>
            </a:lvl1pPr>
          </a:lstStyle>
          <a:p>
            <a:r>
              <a:rPr lang="de-DE"/>
              <a:t>Bild durch Klicken auf Symbol hinzufügen</a:t>
            </a:r>
            <a:endParaRPr lang="de-DE" dirty="0"/>
          </a:p>
        </p:txBody>
      </p:sp>
      <p:sp>
        <p:nvSpPr>
          <p:cNvPr id="6" name="Titel 5">
            <a:extLst>
              <a:ext uri="{FF2B5EF4-FFF2-40B4-BE49-F238E27FC236}">
                <a16:creationId xmlns:a16="http://schemas.microsoft.com/office/drawing/2014/main" id="{08AB5FDE-0AB9-E9C9-77E5-EEC2930C902C}"/>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972785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wischentitel mit Bild B">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066908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1019175" y="2378900"/>
            <a:ext cx="3527064" cy="2171576"/>
          </a:xfrm>
        </p:spPr>
        <p:txBody>
          <a:bodyPr anchor="t"/>
          <a:lstStyle>
            <a:lvl1pPr algn="l">
              <a:defRPr sz="3600" spc="11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1020150" y="4621126"/>
            <a:ext cx="3527677" cy="1268881"/>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1173398"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1173398"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1173398"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1173398" y="5876925"/>
            <a:ext cx="1019175" cy="51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 uri="{C183D7F6-B498-43B3-948B-1728B52AA6E4}">
                <adec:decorative xmlns:adec="http://schemas.microsoft.com/office/drawing/2017/decorative" val="1"/>
              </a:ext>
            </a:extLst>
          </p:cNvPr>
          <p:cNvSpPr/>
          <p:nvPr userDrawn="1"/>
        </p:nvSpPr>
        <p:spPr bwMode="gray">
          <a:xfrm>
            <a:off x="11173398"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 uri="{C183D7F6-B498-43B3-948B-1728B52AA6E4}">
                <adec:decorative xmlns:adec="http://schemas.microsoft.com/office/drawing/2017/decorative" val="1"/>
              </a:ext>
            </a:extLst>
          </p:cNvPr>
          <p:cNvSpPr/>
          <p:nvPr userDrawn="1"/>
        </p:nvSpPr>
        <p:spPr bwMode="gray">
          <a:xfrm>
            <a:off x="10669081"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Bildplatzhalter 5" descr="Bild / Grafik / Tabelle: Hier müsste der Alternativtext ergänzt werden.">
            <a:extLst>
              <a:ext uri="{FF2B5EF4-FFF2-40B4-BE49-F238E27FC236}">
                <a16:creationId xmlns:a16="http://schemas.microsoft.com/office/drawing/2014/main" id="{A615BE17-964A-477F-9A04-70EE1C2C258C}"/>
              </a:ext>
            </a:extLst>
          </p:cNvPr>
          <p:cNvSpPr>
            <a:spLocks noGrp="1"/>
          </p:cNvSpPr>
          <p:nvPr>
            <p:ph type="pic" sz="quarter" idx="14"/>
          </p:nvPr>
        </p:nvSpPr>
        <p:spPr bwMode="gray">
          <a:xfrm>
            <a:off x="5087937" y="2456892"/>
            <a:ext cx="5578982" cy="4401108"/>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3505199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wischentitel mit Bild C">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 y="2456892"/>
            <a:ext cx="1523492" cy="44011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7644172" y="2373548"/>
            <a:ext cx="3527064" cy="2171576"/>
          </a:xfrm>
        </p:spPr>
        <p:txBody>
          <a:bodyPr anchor="t"/>
          <a:lstStyle>
            <a:lvl1pPr algn="l">
              <a:defRPr sz="3600" spc="11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7645147" y="4615774"/>
            <a:ext cx="3527677" cy="1268881"/>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1019175"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1019175"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1019175"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1019175" cy="511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Bildplatzhalter 5" descr="Bild / Grafik / Tabelle: Hier müsste der Alternativtext ergänzt werden.">
            <a:extLst>
              <a:ext uri="{FF2B5EF4-FFF2-40B4-BE49-F238E27FC236}">
                <a16:creationId xmlns:a16="http://schemas.microsoft.com/office/drawing/2014/main" id="{A615BE17-964A-477F-9A04-70EE1C2C258C}"/>
              </a:ext>
            </a:extLst>
          </p:cNvPr>
          <p:cNvSpPr>
            <a:spLocks noGrp="1"/>
          </p:cNvSpPr>
          <p:nvPr>
            <p:ph type="pic" sz="quarter" idx="14"/>
          </p:nvPr>
        </p:nvSpPr>
        <p:spPr bwMode="gray">
          <a:xfrm>
            <a:off x="1522919" y="2456892"/>
            <a:ext cx="5581144" cy="4401108"/>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2451675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wischentitel mit Bild 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0669081" y="2456892"/>
            <a:ext cx="1523492" cy="44011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1019175" y="2378900"/>
            <a:ext cx="3527064" cy="2171576"/>
          </a:xfrm>
        </p:spPr>
        <p:txBody>
          <a:bodyPr anchor="t"/>
          <a:lstStyle>
            <a:lvl1pPr algn="l">
              <a:defRPr sz="3600" spc="11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1020150" y="4621126"/>
            <a:ext cx="3527677" cy="1268881"/>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1173398" y="2960688"/>
            <a:ext cx="1019175"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1173398" y="3933825"/>
            <a:ext cx="1019175"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1173398" y="4905375"/>
            <a:ext cx="1019175"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1173398" y="5876925"/>
            <a:ext cx="1019175" cy="511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Bildplatzhalter 5" descr="Bild / Grafik / Tabelle: Hier müsste der Alternativtext ergänzt werden.">
            <a:extLst>
              <a:ext uri="{FF2B5EF4-FFF2-40B4-BE49-F238E27FC236}">
                <a16:creationId xmlns:a16="http://schemas.microsoft.com/office/drawing/2014/main" id="{A615BE17-964A-477F-9A04-70EE1C2C258C}"/>
              </a:ext>
            </a:extLst>
          </p:cNvPr>
          <p:cNvSpPr>
            <a:spLocks noGrp="1"/>
          </p:cNvSpPr>
          <p:nvPr>
            <p:ph type="pic" sz="quarter" idx="14"/>
          </p:nvPr>
        </p:nvSpPr>
        <p:spPr bwMode="gray">
          <a:xfrm>
            <a:off x="5087937" y="2456892"/>
            <a:ext cx="5578982" cy="4401108"/>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1780255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wischentitel mit Bild E">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 y="2456892"/>
            <a:ext cx="1523492" cy="4401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7644172" y="2373548"/>
            <a:ext cx="3527064" cy="2171576"/>
          </a:xfrm>
        </p:spPr>
        <p:txBody>
          <a:bodyPr anchor="t"/>
          <a:lstStyle>
            <a:lvl1pPr algn="l">
              <a:defRPr sz="3600" spc="11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7645147" y="4615774"/>
            <a:ext cx="3527677" cy="1268881"/>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1019175"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1019175"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1019175"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76925"/>
            <a:ext cx="1019175" cy="511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Bildplatzhalter 5" descr="Bild / Grafik / Tabelle: Hier müsste der Alternativtext ergänzt werden.">
            <a:extLst>
              <a:ext uri="{FF2B5EF4-FFF2-40B4-BE49-F238E27FC236}">
                <a16:creationId xmlns:a16="http://schemas.microsoft.com/office/drawing/2014/main" id="{A615BE17-964A-477F-9A04-70EE1C2C258C}"/>
              </a:ext>
            </a:extLst>
          </p:cNvPr>
          <p:cNvSpPr>
            <a:spLocks noGrp="1"/>
          </p:cNvSpPr>
          <p:nvPr>
            <p:ph type="pic" sz="quarter" idx="14"/>
          </p:nvPr>
        </p:nvSpPr>
        <p:spPr bwMode="gray">
          <a:xfrm>
            <a:off x="1522919" y="2456892"/>
            <a:ext cx="5581144" cy="4401108"/>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2943291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Zwischentitel mit Bild F">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10669081" y="2456892"/>
            <a:ext cx="1523492" cy="4401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1019175" y="2378900"/>
            <a:ext cx="3527064" cy="2171576"/>
          </a:xfrm>
        </p:spPr>
        <p:txBody>
          <a:bodyPr anchor="t"/>
          <a:lstStyle>
            <a:lvl1pPr algn="l">
              <a:defRPr sz="3600" spc="11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1020150" y="4621126"/>
            <a:ext cx="3527677" cy="1268881"/>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1173398" y="2960688"/>
            <a:ext cx="1019175"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1173398" y="3933825"/>
            <a:ext cx="1019175"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1173398" y="4905375"/>
            <a:ext cx="1019175"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1173398" y="5876925"/>
            <a:ext cx="1019175" cy="5117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Bildplatzhalter 5" descr="Bild / Grafik / Tabelle: Hier müsste der Alternativtext ergänzt werden.">
            <a:extLst>
              <a:ext uri="{FF2B5EF4-FFF2-40B4-BE49-F238E27FC236}">
                <a16:creationId xmlns:a16="http://schemas.microsoft.com/office/drawing/2014/main" id="{A615BE17-964A-477F-9A04-70EE1C2C258C}"/>
              </a:ext>
            </a:extLst>
          </p:cNvPr>
          <p:cNvSpPr>
            <a:spLocks noGrp="1"/>
          </p:cNvSpPr>
          <p:nvPr>
            <p:ph type="pic" sz="quarter" idx="14"/>
          </p:nvPr>
        </p:nvSpPr>
        <p:spPr bwMode="gray">
          <a:xfrm>
            <a:off x="5087937" y="2456892"/>
            <a:ext cx="5578982" cy="4401108"/>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49105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a:xfrm>
            <a:off x="1199456" y="2204864"/>
            <a:ext cx="9973369" cy="381642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Rechteck 6">
            <a:extLst>
              <a:ext uri="{FF2B5EF4-FFF2-40B4-BE49-F238E27FC236}">
                <a16:creationId xmlns:a16="http://schemas.microsoft.com/office/drawing/2014/main" id="{D090D37F-409F-490E-B090-1C6D62CEE136}"/>
              </a:ext>
              <a:ext uri="{C183D7F6-B498-43B3-948B-1728B52AA6E4}">
                <adec:decorative xmlns:adec="http://schemas.microsoft.com/office/drawing/2017/decorative" val="1"/>
              </a:ext>
            </a:extLst>
          </p:cNvPr>
          <p:cNvSpPr/>
          <p:nvPr userDrawn="1"/>
        </p:nvSpPr>
        <p:spPr bwMode="gray">
          <a:xfrm>
            <a:off x="11341260" y="6481720"/>
            <a:ext cx="443372" cy="18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lnSpc>
                <a:spcPts val="1200"/>
              </a:lnSpc>
            </a:pPr>
            <a:fld id="{AA1AFE9F-4FFA-40F3-946C-5B485D02F4ED}" type="slidenum">
              <a:rPr lang="de-DE" sz="900" b="0" spc="20" baseline="0" smtClean="0">
                <a:solidFill>
                  <a:schemeClr val="tx1"/>
                </a:solidFill>
              </a:rPr>
              <a:pPr algn="r">
                <a:lnSpc>
                  <a:spcPts val="1200"/>
                </a:lnSpc>
              </a:pPr>
              <a:t>‹Nr.›</a:t>
            </a:fld>
            <a:endParaRPr lang="de-DE" sz="900" b="0" spc="20" baseline="0" dirty="0">
              <a:solidFill>
                <a:schemeClr val="tx1"/>
              </a:solidFill>
            </a:endParaRPr>
          </a:p>
        </p:txBody>
      </p:sp>
    </p:spTree>
    <p:extLst>
      <p:ext uri="{BB962C8B-B14F-4D97-AF65-F5344CB8AC3E}">
        <p14:creationId xmlns:p14="http://schemas.microsoft.com/office/powerpoint/2010/main" val="2720088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600F8-8932-4173-99E6-EF778A21454D}"/>
              </a:ext>
            </a:extLst>
          </p:cNvPr>
          <p:cNvSpPr>
            <a:spLocks noGrp="1"/>
          </p:cNvSpPr>
          <p:nvPr>
            <p:ph type="title" hasCustomPrompt="1"/>
          </p:nvPr>
        </p:nvSpPr>
        <p:spPr bwMode="gray"/>
        <p:txBody>
          <a:bodyPr/>
          <a:lstStyle/>
          <a:p>
            <a:r>
              <a:rPr lang="de-DE" dirty="0"/>
              <a:t>Überschrift</a:t>
            </a:r>
          </a:p>
        </p:txBody>
      </p:sp>
      <p:sp>
        <p:nvSpPr>
          <p:cNvPr id="3" name="Rechteck 2">
            <a:extLst>
              <a:ext uri="{FF2B5EF4-FFF2-40B4-BE49-F238E27FC236}">
                <a16:creationId xmlns:a16="http://schemas.microsoft.com/office/drawing/2014/main" id="{364C841B-1949-4702-96AE-74024043470C}"/>
              </a:ext>
              <a:ext uri="{C183D7F6-B498-43B3-948B-1728B52AA6E4}">
                <adec:decorative xmlns:adec="http://schemas.microsoft.com/office/drawing/2017/decorative" val="1"/>
              </a:ext>
            </a:extLst>
          </p:cNvPr>
          <p:cNvSpPr/>
          <p:nvPr userDrawn="1"/>
        </p:nvSpPr>
        <p:spPr bwMode="gray">
          <a:xfrm>
            <a:off x="11341260" y="6481720"/>
            <a:ext cx="443372" cy="18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lnSpc>
                <a:spcPts val="1200"/>
              </a:lnSpc>
            </a:pPr>
            <a:fld id="{AA1AFE9F-4FFA-40F3-946C-5B485D02F4ED}" type="slidenum">
              <a:rPr lang="de-DE" sz="900" b="0" spc="20" baseline="0" smtClean="0">
                <a:solidFill>
                  <a:schemeClr val="tx1"/>
                </a:solidFill>
              </a:rPr>
              <a:pPr algn="r">
                <a:lnSpc>
                  <a:spcPts val="1200"/>
                </a:lnSpc>
              </a:pPr>
              <a:t>‹Nr.›</a:t>
            </a:fld>
            <a:endParaRPr lang="de-DE" sz="900" b="0" spc="20" baseline="0" dirty="0">
              <a:solidFill>
                <a:schemeClr val="tx1"/>
              </a:solidFill>
            </a:endParaRPr>
          </a:p>
        </p:txBody>
      </p:sp>
    </p:spTree>
    <p:extLst>
      <p:ext uri="{BB962C8B-B14F-4D97-AF65-F5344CB8AC3E}">
        <p14:creationId xmlns:p14="http://schemas.microsoft.com/office/powerpoint/2010/main" val="321168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1 C">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5087937" cy="4905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descr="Universität Bremen Logo">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4043364"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4043364"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4043364"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84655"/>
            <a:ext cx="4043364"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5087938" y="1952625"/>
            <a:ext cx="7104062" cy="4905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 uri="{C183D7F6-B498-43B3-948B-1728B52AA6E4}">
                <adec:decorative xmlns:adec="http://schemas.microsoft.com/office/drawing/2017/decorative" val="1"/>
              </a:ext>
            </a:extLst>
          </p:cNvPr>
          <p:cNvSpPr/>
          <p:nvPr userDrawn="1"/>
        </p:nvSpPr>
        <p:spPr bwMode="gray">
          <a:xfrm>
            <a:off x="6096000" y="2960688"/>
            <a:ext cx="1008063" cy="3897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2" name="Rechteck 31">
            <a:extLst>
              <a:ext uri="{FF2B5EF4-FFF2-40B4-BE49-F238E27FC236}">
                <a16:creationId xmlns:a16="http://schemas.microsoft.com/office/drawing/2014/main" id="{4FB1D8DA-EE61-4B45-A0BE-6F822FC03B7A}"/>
              </a:ext>
              <a:ext uri="{C183D7F6-B498-43B3-948B-1728B52AA6E4}">
                <adec:decorative xmlns:adec="http://schemas.microsoft.com/office/drawing/2017/decorative" val="1"/>
              </a:ext>
            </a:extLst>
          </p:cNvPr>
          <p:cNvSpPr/>
          <p:nvPr userDrawn="1"/>
        </p:nvSpPr>
        <p:spPr bwMode="gray">
          <a:xfrm>
            <a:off x="8155553" y="2960688"/>
            <a:ext cx="1008063" cy="3897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3" name="Rechteck 32">
            <a:extLst>
              <a:ext uri="{FF2B5EF4-FFF2-40B4-BE49-F238E27FC236}">
                <a16:creationId xmlns:a16="http://schemas.microsoft.com/office/drawing/2014/main" id="{E4141D52-3618-414B-A563-6A32A782B37C}"/>
              </a:ext>
              <a:ext uri="{C183D7F6-B498-43B3-948B-1728B52AA6E4}">
                <adec:decorative xmlns:adec="http://schemas.microsoft.com/office/drawing/2017/decorative" val="1"/>
              </a:ext>
            </a:extLst>
          </p:cNvPr>
          <p:cNvSpPr/>
          <p:nvPr userDrawn="1"/>
        </p:nvSpPr>
        <p:spPr bwMode="gray">
          <a:xfrm>
            <a:off x="10164763" y="2960688"/>
            <a:ext cx="1008063" cy="3897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C875C00-55A8-42EF-BE92-EB66ADCBD747}"/>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endParaRPr lang="de-DE" dirty="0"/>
          </a:p>
        </p:txBody>
      </p:sp>
    </p:spTree>
    <p:extLst>
      <p:ext uri="{BB962C8B-B14F-4D97-AF65-F5344CB8AC3E}">
        <p14:creationId xmlns:p14="http://schemas.microsoft.com/office/powerpoint/2010/main" val="4163336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6519215-6F82-42BF-B5FD-D1CBD9A3FE1A}"/>
              </a:ext>
              <a:ext uri="{C183D7F6-B498-43B3-948B-1728B52AA6E4}">
                <adec:decorative xmlns:adec="http://schemas.microsoft.com/office/drawing/2017/decorative" val="1"/>
              </a:ext>
            </a:extLst>
          </p:cNvPr>
          <p:cNvSpPr/>
          <p:nvPr userDrawn="1"/>
        </p:nvSpPr>
        <p:spPr bwMode="gray">
          <a:xfrm>
            <a:off x="11341260" y="6481720"/>
            <a:ext cx="443372" cy="18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lnSpc>
                <a:spcPts val="1200"/>
              </a:lnSpc>
            </a:pPr>
            <a:fld id="{AA1AFE9F-4FFA-40F3-946C-5B485D02F4ED}" type="slidenum">
              <a:rPr lang="de-DE" sz="900" b="0" spc="20" baseline="0" smtClean="0">
                <a:solidFill>
                  <a:schemeClr val="tx1"/>
                </a:solidFill>
              </a:rPr>
              <a:pPr algn="r">
                <a:lnSpc>
                  <a:spcPts val="1200"/>
                </a:lnSpc>
              </a:pPr>
              <a:t>‹Nr.›</a:t>
            </a:fld>
            <a:endParaRPr lang="de-DE" sz="900" b="0" spc="20" baseline="0" dirty="0">
              <a:solidFill>
                <a:schemeClr val="tx1"/>
              </a:solidFill>
            </a:endParaRPr>
          </a:p>
        </p:txBody>
      </p:sp>
    </p:spTree>
    <p:extLst>
      <p:ext uri="{BB962C8B-B14F-4D97-AF65-F5344CB8AC3E}">
        <p14:creationId xmlns:p14="http://schemas.microsoft.com/office/powerpoint/2010/main" val="109404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ro 1 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5087937" cy="4905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descr="Universität Bremen Logo">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960688"/>
            <a:ext cx="4043364"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933825"/>
            <a:ext cx="4043364"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905375"/>
            <a:ext cx="4043364"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884655"/>
            <a:ext cx="4043364"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5087938" y="1952625"/>
            <a:ext cx="7104062" cy="49053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 uri="{C183D7F6-B498-43B3-948B-1728B52AA6E4}">
                <adec:decorative xmlns:adec="http://schemas.microsoft.com/office/drawing/2017/decorative" val="1"/>
              </a:ext>
            </a:extLst>
          </p:cNvPr>
          <p:cNvSpPr/>
          <p:nvPr userDrawn="1"/>
        </p:nvSpPr>
        <p:spPr bwMode="gray">
          <a:xfrm>
            <a:off x="6096000" y="2960688"/>
            <a:ext cx="1008063" cy="3897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2" name="Rechteck 31">
            <a:extLst>
              <a:ext uri="{FF2B5EF4-FFF2-40B4-BE49-F238E27FC236}">
                <a16:creationId xmlns:a16="http://schemas.microsoft.com/office/drawing/2014/main" id="{4FB1D8DA-EE61-4B45-A0BE-6F822FC03B7A}"/>
              </a:ext>
              <a:ext uri="{C183D7F6-B498-43B3-948B-1728B52AA6E4}">
                <adec:decorative xmlns:adec="http://schemas.microsoft.com/office/drawing/2017/decorative" val="1"/>
              </a:ext>
            </a:extLst>
          </p:cNvPr>
          <p:cNvSpPr/>
          <p:nvPr userDrawn="1"/>
        </p:nvSpPr>
        <p:spPr bwMode="gray">
          <a:xfrm>
            <a:off x="8155553" y="2960688"/>
            <a:ext cx="1008063" cy="3897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3" name="Rechteck 32">
            <a:extLst>
              <a:ext uri="{FF2B5EF4-FFF2-40B4-BE49-F238E27FC236}">
                <a16:creationId xmlns:a16="http://schemas.microsoft.com/office/drawing/2014/main" id="{E4141D52-3618-414B-A563-6A32A782B37C}"/>
              </a:ext>
              <a:ext uri="{C183D7F6-B498-43B3-948B-1728B52AA6E4}">
                <adec:decorative xmlns:adec="http://schemas.microsoft.com/office/drawing/2017/decorative" val="1"/>
              </a:ext>
            </a:extLst>
          </p:cNvPr>
          <p:cNvSpPr/>
          <p:nvPr userDrawn="1"/>
        </p:nvSpPr>
        <p:spPr bwMode="gray">
          <a:xfrm>
            <a:off x="10164763" y="2960688"/>
            <a:ext cx="1008063" cy="3897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B7038C72-B6B9-4DFA-9E8A-3DB5A4B30F24}"/>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endParaRPr lang="de-DE" dirty="0"/>
          </a:p>
        </p:txBody>
      </p:sp>
    </p:spTree>
    <p:extLst>
      <p:ext uri="{BB962C8B-B14F-4D97-AF65-F5344CB8AC3E}">
        <p14:creationId xmlns:p14="http://schemas.microsoft.com/office/powerpoint/2010/main" val="372213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 2 A">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12192000" cy="4905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descr="Universität Bremen Logo">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437826"/>
            <a:ext cx="4043364" cy="2420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2" y="1952626"/>
            <a:ext cx="12192002" cy="2485200"/>
          </a:xfrm>
          <a:prstGeom prst="rect">
            <a:avLst/>
          </a:prstGeom>
          <a:solidFill>
            <a:srgbClr val="FE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9" name="Rechteck 18">
            <a:extLst>
              <a:ext uri="{FF2B5EF4-FFF2-40B4-BE49-F238E27FC236}">
                <a16:creationId xmlns:a16="http://schemas.microsoft.com/office/drawing/2014/main" id="{705B476D-C268-4FF4-8A7C-99879001B719}"/>
              </a:ext>
              <a:ext uri="{C183D7F6-B498-43B3-948B-1728B52AA6E4}">
                <adec:decorative xmlns:adec="http://schemas.microsoft.com/office/drawing/2017/decorative" val="1"/>
              </a:ext>
            </a:extLst>
          </p:cNvPr>
          <p:cNvSpPr/>
          <p:nvPr userDrawn="1"/>
        </p:nvSpPr>
        <p:spPr bwMode="gray">
          <a:xfrm>
            <a:off x="4043363" y="2465072"/>
            <a:ext cx="8148637" cy="504000"/>
          </a:xfrm>
          <a:prstGeom prst="rect">
            <a:avLst/>
          </a:prstGeom>
          <a:solidFill>
            <a:srgbClr val="F8A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2" name="Rechteck 21">
            <a:extLst>
              <a:ext uri="{FF2B5EF4-FFF2-40B4-BE49-F238E27FC236}">
                <a16:creationId xmlns:a16="http://schemas.microsoft.com/office/drawing/2014/main" id="{794024E5-3454-4B0A-8EB0-03BDC83D5E33}"/>
              </a:ext>
              <a:ext uri="{C183D7F6-B498-43B3-948B-1728B52AA6E4}">
                <adec:decorative xmlns:adec="http://schemas.microsoft.com/office/drawing/2017/decorative" val="1"/>
              </a:ext>
            </a:extLst>
          </p:cNvPr>
          <p:cNvSpPr/>
          <p:nvPr userDrawn="1"/>
        </p:nvSpPr>
        <p:spPr bwMode="gray">
          <a:xfrm>
            <a:off x="4043363" y="3438209"/>
            <a:ext cx="8148637" cy="504000"/>
          </a:xfrm>
          <a:prstGeom prst="rect">
            <a:avLst/>
          </a:prstGeom>
          <a:solidFill>
            <a:srgbClr val="F8A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 name="Titel 2">
            <a:extLst>
              <a:ext uri="{FF2B5EF4-FFF2-40B4-BE49-F238E27FC236}">
                <a16:creationId xmlns:a16="http://schemas.microsoft.com/office/drawing/2014/main" id="{F70A20AF-112F-4FB0-8A8F-78A9C6EE319D}"/>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p>
        </p:txBody>
      </p:sp>
    </p:spTree>
    <p:extLst>
      <p:ext uri="{BB962C8B-B14F-4D97-AF65-F5344CB8AC3E}">
        <p14:creationId xmlns:p14="http://schemas.microsoft.com/office/powerpoint/2010/main" val="96784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ro 2 B">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12192000" cy="4905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descr="Universität Bremen Logo">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437826"/>
            <a:ext cx="4043364" cy="2420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2" y="1952626"/>
            <a:ext cx="12192002" cy="2485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9" name="Rechteck 18">
            <a:extLst>
              <a:ext uri="{FF2B5EF4-FFF2-40B4-BE49-F238E27FC236}">
                <a16:creationId xmlns:a16="http://schemas.microsoft.com/office/drawing/2014/main" id="{705B476D-C268-4FF4-8A7C-99879001B719}"/>
              </a:ext>
              <a:ext uri="{C183D7F6-B498-43B3-948B-1728B52AA6E4}">
                <adec:decorative xmlns:adec="http://schemas.microsoft.com/office/drawing/2017/decorative" val="1"/>
              </a:ext>
            </a:extLst>
          </p:cNvPr>
          <p:cNvSpPr/>
          <p:nvPr userDrawn="1"/>
        </p:nvSpPr>
        <p:spPr bwMode="gray">
          <a:xfrm>
            <a:off x="4043363" y="2465072"/>
            <a:ext cx="8148637"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2" name="Rechteck 21">
            <a:extLst>
              <a:ext uri="{FF2B5EF4-FFF2-40B4-BE49-F238E27FC236}">
                <a16:creationId xmlns:a16="http://schemas.microsoft.com/office/drawing/2014/main" id="{794024E5-3454-4B0A-8EB0-03BDC83D5E33}"/>
              </a:ext>
              <a:ext uri="{C183D7F6-B498-43B3-948B-1728B52AA6E4}">
                <adec:decorative xmlns:adec="http://schemas.microsoft.com/office/drawing/2017/decorative" val="1"/>
              </a:ext>
            </a:extLst>
          </p:cNvPr>
          <p:cNvSpPr/>
          <p:nvPr userDrawn="1"/>
        </p:nvSpPr>
        <p:spPr bwMode="gray">
          <a:xfrm>
            <a:off x="4043363" y="3438209"/>
            <a:ext cx="8148637"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167B146C-35BA-4768-B22F-45F86C389E3A}"/>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p>
        </p:txBody>
      </p:sp>
    </p:spTree>
    <p:extLst>
      <p:ext uri="{BB962C8B-B14F-4D97-AF65-F5344CB8AC3E}">
        <p14:creationId xmlns:p14="http://schemas.microsoft.com/office/powerpoint/2010/main" val="2063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 2 C">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12192000" cy="49053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descr="Universität Bremen Logo">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437826"/>
            <a:ext cx="4043364" cy="24201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2" y="1952626"/>
            <a:ext cx="12192002" cy="2485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592EBB09-B8A8-4CC6-8B13-2F6BC4B70C34}"/>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endParaRPr lang="de-DE" dirty="0"/>
          </a:p>
        </p:txBody>
      </p:sp>
    </p:spTree>
    <p:extLst>
      <p:ext uri="{BB962C8B-B14F-4D97-AF65-F5344CB8AC3E}">
        <p14:creationId xmlns:p14="http://schemas.microsoft.com/office/powerpoint/2010/main" val="116037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 2 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12192000" cy="4905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descr="Universität Bremen Logo">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437826"/>
            <a:ext cx="4043364" cy="2420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2" y="1952626"/>
            <a:ext cx="12192002" cy="248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BA2D6FCB-1930-4160-8C8E-F1281EEAB0F7}"/>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p>
        </p:txBody>
      </p:sp>
    </p:spTree>
    <p:extLst>
      <p:ext uri="{BB962C8B-B14F-4D97-AF65-F5344CB8AC3E}">
        <p14:creationId xmlns:p14="http://schemas.microsoft.com/office/powerpoint/2010/main" val="77118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ro 3">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val="1"/>
              </a:ext>
            </a:extLst>
          </p:cNvPr>
          <p:cNvSpPr/>
          <p:nvPr userDrawn="1"/>
        </p:nvSpPr>
        <p:spPr bwMode="gray">
          <a:xfrm>
            <a:off x="0" y="1952625"/>
            <a:ext cx="5087938" cy="4905375"/>
          </a:xfrm>
          <a:prstGeom prst="rect">
            <a:avLst/>
          </a:prstGeom>
          <a:solidFill>
            <a:srgbClr val="D45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descr="Universität Bremen Logo">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val="1"/>
              </a:ext>
            </a:extLst>
          </p:cNvPr>
          <p:cNvSpPr/>
          <p:nvPr userDrawn="1"/>
        </p:nvSpPr>
        <p:spPr bwMode="gray">
          <a:xfrm>
            <a:off x="-1" y="2456688"/>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val="1"/>
              </a:ext>
            </a:extLst>
          </p:cNvPr>
          <p:cNvSpPr/>
          <p:nvPr userDrawn="1"/>
        </p:nvSpPr>
        <p:spPr bwMode="gray">
          <a:xfrm>
            <a:off x="-1" y="3429825"/>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val="1"/>
              </a:ext>
            </a:extLst>
          </p:cNvPr>
          <p:cNvSpPr/>
          <p:nvPr userDrawn="1"/>
        </p:nvSpPr>
        <p:spPr bwMode="gray">
          <a:xfrm>
            <a:off x="-1" y="4401375"/>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val="1"/>
              </a:ext>
            </a:extLst>
          </p:cNvPr>
          <p:cNvSpPr/>
          <p:nvPr userDrawn="1"/>
        </p:nvSpPr>
        <p:spPr bwMode="gray">
          <a:xfrm>
            <a:off x="-1" y="5380655"/>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 uri="{C183D7F6-B498-43B3-948B-1728B52AA6E4}">
                <adec:decorative xmlns:adec="http://schemas.microsoft.com/office/drawing/2017/decorative" val="1"/>
              </a:ext>
            </a:extLst>
          </p:cNvPr>
          <p:cNvSpPr/>
          <p:nvPr userDrawn="1"/>
        </p:nvSpPr>
        <p:spPr bwMode="gray">
          <a:xfrm>
            <a:off x="5087937" y="1952625"/>
            <a:ext cx="7104063"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 uri="{C183D7F6-B498-43B3-948B-1728B52AA6E4}">
                <adec:decorative xmlns:adec="http://schemas.microsoft.com/office/drawing/2017/decorative" val="1"/>
              </a:ext>
            </a:extLst>
          </p:cNvPr>
          <p:cNvSpPr/>
          <p:nvPr userDrawn="1"/>
        </p:nvSpPr>
        <p:spPr bwMode="gray">
          <a:xfrm>
            <a:off x="6096000" y="4401374"/>
            <a:ext cx="6096000" cy="2456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9" name="Rechteck 18">
            <a:extLst>
              <a:ext uri="{FF2B5EF4-FFF2-40B4-BE49-F238E27FC236}">
                <a16:creationId xmlns:a16="http://schemas.microsoft.com/office/drawing/2014/main" id="{807B5AA0-D076-495C-A212-0D431A03646E}"/>
              </a:ext>
              <a:ext uri="{C183D7F6-B498-43B3-948B-1728B52AA6E4}">
                <adec:decorative xmlns:adec="http://schemas.microsoft.com/office/drawing/2017/decorative" val="1"/>
              </a:ext>
            </a:extLst>
          </p:cNvPr>
          <p:cNvSpPr/>
          <p:nvPr userDrawn="1"/>
        </p:nvSpPr>
        <p:spPr bwMode="gray">
          <a:xfrm>
            <a:off x="-1" y="6359935"/>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911E39EE-3676-4AFC-8E01-AA9653356E61}"/>
              </a:ext>
            </a:extLst>
          </p:cNvPr>
          <p:cNvSpPr>
            <a:spLocks noGrp="1"/>
          </p:cNvSpPr>
          <p:nvPr>
            <p:ph type="title"/>
          </p:nvPr>
        </p:nvSpPr>
        <p:spPr>
          <a:xfrm>
            <a:off x="5087937" y="385178"/>
            <a:ext cx="6084888" cy="590478"/>
          </a:xfrm>
        </p:spPr>
        <p:txBody>
          <a:bodyPr/>
          <a:lstStyle>
            <a:lvl1pPr>
              <a:defRPr sz="1800"/>
            </a:lvl1pPr>
          </a:lstStyle>
          <a:p>
            <a:r>
              <a:rPr lang="de-DE"/>
              <a:t>Titelmasterformat durch Klicken bearbeiten</a:t>
            </a:r>
          </a:p>
        </p:txBody>
      </p:sp>
    </p:spTree>
    <p:extLst>
      <p:ext uri="{BB962C8B-B14F-4D97-AF65-F5344CB8AC3E}">
        <p14:creationId xmlns:p14="http://schemas.microsoft.com/office/powerpoint/2010/main" val="13594490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1E6E23-75A2-4A9C-970C-041E4AE5523A}"/>
              </a:ext>
            </a:extLst>
          </p:cNvPr>
          <p:cNvSpPr>
            <a:spLocks noGrp="1"/>
          </p:cNvSpPr>
          <p:nvPr>
            <p:ph type="title"/>
          </p:nvPr>
        </p:nvSpPr>
        <p:spPr bwMode="gray">
          <a:xfrm>
            <a:off x="1199456" y="1400046"/>
            <a:ext cx="9973369" cy="590478"/>
          </a:xfrm>
          <a:prstGeom prst="rect">
            <a:avLst/>
          </a:prstGeom>
        </p:spPr>
        <p:txBody>
          <a:bodyPr vert="horz" lIns="0" tIns="0" rIns="0" bIns="0" rtlCol="0" anchor="t" anchorCtr="0">
            <a:noAutofit/>
          </a:bodyPr>
          <a:lstStyle/>
          <a:p>
            <a:r>
              <a:rPr lang="de-DE" dirty="0"/>
              <a:t>Überschrift</a:t>
            </a:r>
          </a:p>
        </p:txBody>
      </p:sp>
      <p:sp>
        <p:nvSpPr>
          <p:cNvPr id="3" name="Textplatzhalter 2">
            <a:extLst>
              <a:ext uri="{FF2B5EF4-FFF2-40B4-BE49-F238E27FC236}">
                <a16:creationId xmlns:a16="http://schemas.microsoft.com/office/drawing/2014/main" id="{96B5931B-A958-4B9A-9AE3-B1EF91278B16}"/>
              </a:ext>
            </a:extLst>
          </p:cNvPr>
          <p:cNvSpPr>
            <a:spLocks noGrp="1"/>
          </p:cNvSpPr>
          <p:nvPr>
            <p:ph type="body" idx="1"/>
          </p:nvPr>
        </p:nvSpPr>
        <p:spPr bwMode="gray">
          <a:xfrm>
            <a:off x="1199456" y="2193570"/>
            <a:ext cx="9973369" cy="3971733"/>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5DA519DE-AED2-4D69-81A5-9C0F4CFEC4CF}"/>
              </a:ext>
              <a:ext uri="{C183D7F6-B498-43B3-948B-1728B52AA6E4}">
                <adec:decorative xmlns:adec="http://schemas.microsoft.com/office/drawing/2017/decorative" val="1"/>
              </a:ext>
            </a:extLst>
          </p:cNvPr>
          <p:cNvGrpSpPr/>
          <p:nvPr userDrawn="1"/>
        </p:nvGrpSpPr>
        <p:grpSpPr>
          <a:xfrm>
            <a:off x="6607124" y="-279412"/>
            <a:ext cx="5357528" cy="252028"/>
            <a:chOff x="6607124" y="-279412"/>
            <a:chExt cx="5357528" cy="252028"/>
          </a:xfrm>
        </p:grpSpPr>
        <p:sp>
          <p:nvSpPr>
            <p:cNvPr id="15" name="Eckige Klammer rechts 14">
              <a:extLst>
                <a:ext uri="{FF2B5EF4-FFF2-40B4-BE49-F238E27FC236}">
                  <a16:creationId xmlns:a16="http://schemas.microsoft.com/office/drawing/2014/main" id="{89ADBADE-F589-410F-AB02-1685B9054F34}"/>
                </a:ext>
              </a:extLst>
            </p:cNvPr>
            <p:cNvSpPr/>
            <p:nvPr userDrawn="1"/>
          </p:nvSpPr>
          <p:spPr bwMode="gray">
            <a:xfrm rot="16200000">
              <a:off x="9192045" y="-2862709"/>
              <a:ext cx="189310" cy="5355904"/>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Rechteck 11">
              <a:extLst>
                <a:ext uri="{FF2B5EF4-FFF2-40B4-BE49-F238E27FC236}">
                  <a16:creationId xmlns:a16="http://schemas.microsoft.com/office/drawing/2014/main" id="{2584FAE8-BA03-4EAB-BCAF-73D709879034}"/>
                </a:ext>
              </a:extLst>
            </p:cNvPr>
            <p:cNvSpPr/>
            <p:nvPr userDrawn="1"/>
          </p:nvSpPr>
          <p:spPr bwMode="gray">
            <a:xfrm>
              <a:off x="6607124" y="-216694"/>
              <a:ext cx="5355904"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grpSp>
      <p:pic>
        <p:nvPicPr>
          <p:cNvPr id="18" name="Grafik 17" descr="Universität Bremen Logo">
            <a:extLst>
              <a:ext uri="{FF2B5EF4-FFF2-40B4-BE49-F238E27FC236}">
                <a16:creationId xmlns:a16="http://schemas.microsoft.com/office/drawing/2014/main" id="{906DDA9E-2782-45F0-BC36-C40076982A08}"/>
              </a:ext>
            </a:extLst>
          </p:cNvPr>
          <p:cNvPicPr/>
          <p:nvPr userDrawn="1"/>
        </p:nvPicPr>
        <p:blipFill>
          <a:blip r:embed="rId32"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pic>
        <p:nvPicPr>
          <p:cNvPr id="5" name="Grafik 4">
            <a:extLst>
              <a:ext uri="{FF2B5EF4-FFF2-40B4-BE49-F238E27FC236}">
                <a16:creationId xmlns:a16="http://schemas.microsoft.com/office/drawing/2014/main" id="{2C4EAB4F-D7FB-9C67-32E5-42634ACC17CB}"/>
              </a:ext>
            </a:extLst>
          </p:cNvPr>
          <p:cNvPicPr>
            <a:picLocks noChangeAspect="1"/>
          </p:cNvPicPr>
          <p:nvPr userDrawn="1"/>
        </p:nvPicPr>
        <p:blipFill>
          <a:blip r:embed="rId33" cstate="hqprint">
            <a:extLst>
              <a:ext uri="{28A0092B-C50C-407E-A947-70E740481C1C}">
                <a14:useLocalDpi xmlns:a14="http://schemas.microsoft.com/office/drawing/2010/main" val="0"/>
              </a:ext>
            </a:extLst>
          </a:blip>
          <a:stretch>
            <a:fillRect/>
          </a:stretch>
        </p:blipFill>
        <p:spPr>
          <a:xfrm>
            <a:off x="10471184" y="289509"/>
            <a:ext cx="1400104" cy="476631"/>
          </a:xfrm>
          <a:prstGeom prst="rect">
            <a:avLst/>
          </a:prstGeom>
        </p:spPr>
      </p:pic>
    </p:spTree>
    <p:extLst>
      <p:ext uri="{BB962C8B-B14F-4D97-AF65-F5344CB8AC3E}">
        <p14:creationId xmlns:p14="http://schemas.microsoft.com/office/powerpoint/2010/main" val="3496844798"/>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9" r:id="rId3"/>
    <p:sldLayoutId id="2147483670" r:id="rId4"/>
    <p:sldLayoutId id="2147483663" r:id="rId5"/>
    <p:sldLayoutId id="2147483671" r:id="rId6"/>
    <p:sldLayoutId id="2147483672" r:id="rId7"/>
    <p:sldLayoutId id="2147483673" r:id="rId8"/>
    <p:sldLayoutId id="2147483664" r:id="rId9"/>
    <p:sldLayoutId id="2147483665" r:id="rId10"/>
    <p:sldLayoutId id="2147483666" r:id="rId11"/>
    <p:sldLayoutId id="2147483674" r:id="rId12"/>
    <p:sldLayoutId id="2147483675" r:id="rId13"/>
    <p:sldLayoutId id="2147483667" r:id="rId14"/>
    <p:sldLayoutId id="2147483676" r:id="rId15"/>
    <p:sldLayoutId id="2147483677" r:id="rId16"/>
    <p:sldLayoutId id="2147483649" r:id="rId17"/>
    <p:sldLayoutId id="2147483678" r:id="rId18"/>
    <p:sldLayoutId id="2147483659" r:id="rId19"/>
    <p:sldLayoutId id="2147483679" r:id="rId20"/>
    <p:sldLayoutId id="2147483660" r:id="rId21"/>
    <p:sldLayoutId id="2147483661" r:id="rId22"/>
    <p:sldLayoutId id="2147483680" r:id="rId23"/>
    <p:sldLayoutId id="2147483681" r:id="rId24"/>
    <p:sldLayoutId id="2147483682" r:id="rId25"/>
    <p:sldLayoutId id="2147483683" r:id="rId26"/>
    <p:sldLayoutId id="2147483684" r:id="rId27"/>
    <p:sldLayoutId id="2147483650" r:id="rId28"/>
    <p:sldLayoutId id="2147483654" r:id="rId29"/>
    <p:sldLayoutId id="2147483655" r:id="rId30"/>
  </p:sldLayoutIdLst>
  <p:txStyles>
    <p:titleStyle>
      <a:lvl1pPr algn="l" defTabSz="914400" rtl="0" eaLnBrk="1" latinLnBrk="0" hangingPunct="1">
        <a:lnSpc>
          <a:spcPct val="90000"/>
        </a:lnSpc>
        <a:spcBef>
          <a:spcPct val="0"/>
        </a:spcBef>
        <a:buNone/>
        <a:defRPr sz="2800" b="1" kern="1200" spc="50" baseline="0">
          <a:solidFill>
            <a:schemeClr val="tx1"/>
          </a:solidFill>
          <a:latin typeface="Calibri" panose="020F0502020204030204" pitchFamily="34" charset="0"/>
          <a:ea typeface="+mj-ea"/>
          <a:cs typeface="Calibri" panose="020F0502020204030204" pitchFamily="34" charset="0"/>
        </a:defRPr>
      </a:lvl1pPr>
    </p:titleStyle>
    <p:bodyStyle>
      <a:lvl1pPr marL="266700" indent="-266700" algn="l" defTabSz="914400" rtl="0" eaLnBrk="1" latinLnBrk="0" hangingPunct="1">
        <a:lnSpc>
          <a:spcPct val="114000"/>
        </a:lnSpc>
        <a:spcBef>
          <a:spcPts val="0"/>
        </a:spcBef>
        <a:buFont typeface="Wingdings 3" panose="05040102010807070707" pitchFamily="18" charset="2"/>
        <a:buChar char=""/>
        <a:defRPr sz="2000" kern="1200" spc="30" baseline="0">
          <a:solidFill>
            <a:schemeClr val="tx1"/>
          </a:solidFill>
          <a:latin typeface="Calibri" panose="020F0502020204030204" pitchFamily="34" charset="0"/>
          <a:ea typeface="+mn-ea"/>
          <a:cs typeface="Calibri" panose="020F0502020204030204" pitchFamily="34" charset="0"/>
        </a:defRPr>
      </a:lvl1pPr>
      <a:lvl2pPr marL="808038" indent="-268288" algn="l" defTabSz="914400" rtl="0" eaLnBrk="1" latinLnBrk="0" hangingPunct="1">
        <a:lnSpc>
          <a:spcPct val="114000"/>
        </a:lnSpc>
        <a:spcBef>
          <a:spcPts val="0"/>
        </a:spcBef>
        <a:buFont typeface="Arial" panose="020B0604020202020204" pitchFamily="34" charset="0"/>
        <a:buChar char="‒"/>
        <a:defRPr sz="2000" kern="1200" spc="30" baseline="0">
          <a:solidFill>
            <a:schemeClr val="tx1"/>
          </a:solidFill>
          <a:latin typeface="Calibri" panose="020F0502020204030204" pitchFamily="34" charset="0"/>
          <a:ea typeface="+mn-ea"/>
          <a:cs typeface="Calibri" panose="020F0502020204030204" pitchFamily="34" charset="0"/>
        </a:defRPr>
      </a:lvl2pPr>
      <a:lvl3pPr marL="1341438" indent="-266700" algn="l" defTabSz="914400" rtl="0" eaLnBrk="1" latinLnBrk="0" hangingPunct="1">
        <a:lnSpc>
          <a:spcPct val="114000"/>
        </a:lnSpc>
        <a:spcBef>
          <a:spcPts val="0"/>
        </a:spcBef>
        <a:buFont typeface="Arial" panose="020B0604020202020204" pitchFamily="34" charset="0"/>
        <a:buChar char="‒"/>
        <a:defRPr sz="2000" kern="1200" spc="30" baseline="0">
          <a:solidFill>
            <a:schemeClr val="tx1"/>
          </a:solidFill>
          <a:latin typeface="Calibri" panose="020F0502020204030204" pitchFamily="34" charset="0"/>
          <a:ea typeface="+mn-ea"/>
          <a:cs typeface="Calibri" panose="020F0502020204030204" pitchFamily="34" charset="0"/>
        </a:defRPr>
      </a:lvl3pPr>
      <a:lvl4pPr marL="1882775" indent="-268288" algn="l" defTabSz="914400" rtl="0" eaLnBrk="1" latinLnBrk="0" hangingPunct="1">
        <a:lnSpc>
          <a:spcPct val="114000"/>
        </a:lnSpc>
        <a:spcBef>
          <a:spcPts val="0"/>
        </a:spcBef>
        <a:buFont typeface="Arial" panose="020B0604020202020204" pitchFamily="34" charset="0"/>
        <a:buChar char="‒"/>
        <a:defRPr sz="2000" kern="1200" spc="30" baseline="0">
          <a:solidFill>
            <a:schemeClr val="tx1"/>
          </a:solidFill>
          <a:latin typeface="Calibri" panose="020F0502020204030204" pitchFamily="34" charset="0"/>
          <a:ea typeface="+mn-ea"/>
          <a:cs typeface="Calibri" panose="020F0502020204030204" pitchFamily="34" charset="0"/>
        </a:defRPr>
      </a:lvl4pPr>
      <a:lvl5pPr marL="2422525" indent="-266700" algn="l" defTabSz="914400" rtl="0" eaLnBrk="1" latinLnBrk="0" hangingPunct="1">
        <a:lnSpc>
          <a:spcPct val="114000"/>
        </a:lnSpc>
        <a:spcBef>
          <a:spcPts val="0"/>
        </a:spcBef>
        <a:buFont typeface="Arial" panose="020B0604020202020204" pitchFamily="34" charset="0"/>
        <a:buChar char="‒"/>
        <a:defRPr sz="2000" kern="1200" spc="3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840" userDrawn="1">
          <p15:clr>
            <a:srgbClr val="F26B43"/>
          </p15:clr>
        </p15:guide>
        <p15:guide id="3" pos="4475" userDrawn="1">
          <p15:clr>
            <a:srgbClr val="F26B43"/>
          </p15:clr>
        </p15:guide>
        <p15:guide id="4" pos="3205" userDrawn="1">
          <p15:clr>
            <a:srgbClr val="F26B43"/>
          </p15:clr>
        </p15:guide>
        <p15:guide id="5" pos="2547" userDrawn="1">
          <p15:clr>
            <a:srgbClr val="F26B43"/>
          </p15:clr>
        </p15:guide>
        <p15:guide id="6" pos="5133" userDrawn="1">
          <p15:clr>
            <a:srgbClr val="F26B43"/>
          </p15:clr>
        </p15:guide>
        <p15:guide id="7" pos="5768" userDrawn="1">
          <p15:clr>
            <a:srgbClr val="F26B43"/>
          </p15:clr>
        </p15:guide>
        <p15:guide id="8" pos="1912" userDrawn="1">
          <p15:clr>
            <a:srgbClr val="F26B43"/>
          </p15:clr>
        </p15:guide>
        <p15:guide id="9" pos="1277" userDrawn="1">
          <p15:clr>
            <a:srgbClr val="F26B43"/>
          </p15:clr>
        </p15:guide>
        <p15:guide id="10" pos="6403" userDrawn="1">
          <p15:clr>
            <a:srgbClr val="F26B43"/>
          </p15:clr>
        </p15:guide>
        <p15:guide id="11" pos="7038" userDrawn="1">
          <p15:clr>
            <a:srgbClr val="F26B43"/>
          </p15:clr>
        </p15:guide>
        <p15:guide id="12" pos="642" userDrawn="1">
          <p15:clr>
            <a:srgbClr val="F26B43"/>
          </p15:clr>
        </p15:guide>
        <p15:guide id="13" orient="horz" pos="1230" userDrawn="1">
          <p15:clr>
            <a:srgbClr val="F26B43"/>
          </p15:clr>
        </p15:guide>
        <p15:guide id="14" orient="horz" pos="1865" userDrawn="1">
          <p15:clr>
            <a:srgbClr val="F26B43"/>
          </p15:clr>
        </p15:guide>
        <p15:guide id="15" orient="horz" pos="2478" userDrawn="1">
          <p15:clr>
            <a:srgbClr val="F26B43"/>
          </p15:clr>
        </p15:guide>
        <p15:guide id="16" orient="horz" pos="3090" userDrawn="1">
          <p15:clr>
            <a:srgbClr val="F26B43"/>
          </p15:clr>
        </p15:guide>
        <p15:guide id="17"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F6813-C6AE-418E-986B-967E185E715A}"/>
              </a:ext>
            </a:extLst>
          </p:cNvPr>
          <p:cNvSpPr>
            <a:spLocks noGrp="1"/>
          </p:cNvSpPr>
          <p:nvPr>
            <p:ph type="ctrTitle"/>
          </p:nvPr>
        </p:nvSpPr>
        <p:spPr/>
        <p:txBody>
          <a:bodyPr/>
          <a:lstStyle/>
          <a:p>
            <a:r>
              <a:rPr lang="en-GB" dirty="0"/>
              <a:t>Recognition of Prior Learning (RPL) in Industrial Shoe Production</a:t>
            </a:r>
            <a:endParaRPr lang="de-DE" dirty="0"/>
          </a:p>
        </p:txBody>
      </p:sp>
      <p:sp>
        <p:nvSpPr>
          <p:cNvPr id="3" name="Untertitel 2">
            <a:extLst>
              <a:ext uri="{FF2B5EF4-FFF2-40B4-BE49-F238E27FC236}">
                <a16:creationId xmlns:a16="http://schemas.microsoft.com/office/drawing/2014/main" id="{B3C53DC0-1ED9-49C2-9613-8836B4A4115B}"/>
              </a:ext>
            </a:extLst>
          </p:cNvPr>
          <p:cNvSpPr>
            <a:spLocks noGrp="1"/>
          </p:cNvSpPr>
          <p:nvPr>
            <p:ph type="subTitle" idx="1"/>
          </p:nvPr>
        </p:nvSpPr>
        <p:spPr>
          <a:xfrm>
            <a:off x="3035300" y="6309320"/>
            <a:ext cx="9145587" cy="432048"/>
          </a:xfrm>
        </p:spPr>
        <p:txBody>
          <a:bodyPr/>
          <a:lstStyle/>
          <a:p>
            <a:r>
              <a:rPr lang="de-DE" dirty="0"/>
              <a:t>Andreas </a:t>
            </a:r>
            <a:r>
              <a:rPr lang="de-DE" dirty="0" err="1"/>
              <a:t>Saniter</a:t>
            </a:r>
            <a:r>
              <a:rPr lang="de-DE" dirty="0"/>
              <a:t>, Vivian </a:t>
            </a:r>
            <a:r>
              <a:rPr lang="de-DE" dirty="0" err="1"/>
              <a:t>Harberts</a:t>
            </a:r>
            <a:r>
              <a:rPr lang="de-DE" dirty="0"/>
              <a:t>, VETNET, ECER Glasgow, 24.08.2023 </a:t>
            </a:r>
          </a:p>
        </p:txBody>
      </p:sp>
    </p:spTree>
    <p:extLst>
      <p:ext uri="{BB962C8B-B14F-4D97-AF65-F5344CB8AC3E}">
        <p14:creationId xmlns:p14="http://schemas.microsoft.com/office/powerpoint/2010/main" val="416688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09777F-E747-234F-CA6E-4E7E93E39DAD}"/>
              </a:ext>
            </a:extLst>
          </p:cNvPr>
          <p:cNvSpPr>
            <a:spLocks noGrp="1"/>
          </p:cNvSpPr>
          <p:nvPr>
            <p:ph type="ctrTitle"/>
          </p:nvPr>
        </p:nvSpPr>
        <p:spPr>
          <a:xfrm>
            <a:off x="1004367" y="981075"/>
            <a:ext cx="9143999" cy="1055663"/>
          </a:xfrm>
        </p:spPr>
        <p:txBody>
          <a:bodyPr/>
          <a:lstStyle/>
          <a:p>
            <a:r>
              <a:rPr lang="en-US" dirty="0"/>
              <a:t>RPL: Application in DIA-VET</a:t>
            </a:r>
            <a:br>
              <a:rPr lang="en-US" dirty="0"/>
            </a:br>
            <a:endParaRPr lang="en-US" dirty="0"/>
          </a:p>
        </p:txBody>
      </p:sp>
      <p:sp>
        <p:nvSpPr>
          <p:cNvPr id="5" name="Inhaltsplatzhalter 4">
            <a:extLst>
              <a:ext uri="{FF2B5EF4-FFF2-40B4-BE49-F238E27FC236}">
                <a16:creationId xmlns:a16="http://schemas.microsoft.com/office/drawing/2014/main" id="{F4E3C8D7-401E-83A5-DEA0-5A89A3F78788}"/>
              </a:ext>
            </a:extLst>
          </p:cNvPr>
          <p:cNvSpPr>
            <a:spLocks noGrp="1"/>
          </p:cNvSpPr>
          <p:nvPr>
            <p:ph type="subTitle" idx="1"/>
          </p:nvPr>
        </p:nvSpPr>
        <p:spPr>
          <a:xfrm>
            <a:off x="911424" y="2036738"/>
            <a:ext cx="9145587" cy="3456384"/>
          </a:xfrm>
        </p:spPr>
        <p:txBody>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en-US" sz="2400" dirty="0"/>
              <a:t>In DE : no application (IVET precondition for industrial foremen)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GB" dirty="0"/>
              <a:t>IN RO: Informal minor application in the piloting phase of the project (learners with previous skills have to attend less lessons)</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a:t>
            </a:r>
            <a:r>
              <a:rPr lang="en-US" dirty="0"/>
              <a:t>In PT:  RPL core of the piloting (5 units of 1 month, each); aim: level 5 qualification (</a:t>
            </a:r>
            <a:r>
              <a:rPr lang="en-US"/>
              <a:t>design)</a:t>
            </a:r>
            <a:endParaRPr lang="en-US" sz="2400" dirty="0"/>
          </a:p>
          <a:p>
            <a:endParaRPr lang="en-US" sz="2400" dirty="0"/>
          </a:p>
        </p:txBody>
      </p:sp>
    </p:spTree>
    <p:extLst>
      <p:ext uri="{BB962C8B-B14F-4D97-AF65-F5344CB8AC3E}">
        <p14:creationId xmlns:p14="http://schemas.microsoft.com/office/powerpoint/2010/main" val="247188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2D528B2-3E97-29CE-5BA9-0B1B98C682A1}"/>
              </a:ext>
            </a:extLst>
          </p:cNvPr>
          <p:cNvPicPr>
            <a:picLocks noChangeAspect="1"/>
          </p:cNvPicPr>
          <p:nvPr/>
        </p:nvPicPr>
        <p:blipFill>
          <a:blip r:embed="rId2"/>
          <a:stretch>
            <a:fillRect/>
          </a:stretch>
        </p:blipFill>
        <p:spPr>
          <a:xfrm>
            <a:off x="6317389" y="2290604"/>
            <a:ext cx="4046942" cy="3385542"/>
          </a:xfrm>
          <a:prstGeom prst="rect">
            <a:avLst/>
          </a:prstGeom>
        </p:spPr>
      </p:pic>
      <p:sp>
        <p:nvSpPr>
          <p:cNvPr id="7" name="CaixaDeTexto 6">
            <a:extLst>
              <a:ext uri="{FF2B5EF4-FFF2-40B4-BE49-F238E27FC236}">
                <a16:creationId xmlns:a16="http://schemas.microsoft.com/office/drawing/2014/main" id="{FC284900-F698-22BE-C4A5-F46E8766AACE}"/>
              </a:ext>
            </a:extLst>
          </p:cNvPr>
          <p:cNvSpPr txBox="1"/>
          <p:nvPr/>
        </p:nvSpPr>
        <p:spPr>
          <a:xfrm>
            <a:off x="1127448" y="2132856"/>
            <a:ext cx="4942578" cy="4524315"/>
          </a:xfrm>
          <a:prstGeom prst="rect">
            <a:avLst/>
          </a:prstGeom>
          <a:noFill/>
        </p:spPr>
        <p:txBody>
          <a:bodyPr wrap="square" rtlCol="0">
            <a:spAutoFit/>
          </a:bodyPr>
          <a:lstStyle/>
          <a:p>
            <a:pPr>
              <a:defRPr/>
            </a:pPr>
            <a:endParaRPr lang="pt-PT" b="1" dirty="0">
              <a:solidFill>
                <a:srgbClr val="4C4C4C"/>
              </a:solidFill>
              <a:latin typeface="Manuale-Medium"/>
            </a:endParaRPr>
          </a:p>
          <a:p>
            <a:pPr algn="just">
              <a:defRPr/>
            </a:pPr>
            <a:r>
              <a:rPr lang="pt-PT" b="1" dirty="0">
                <a:solidFill>
                  <a:srgbClr val="4C4C4C"/>
                </a:solidFill>
                <a:latin typeface="Calibri" panose="020F0502020204030204" pitchFamily="34" charset="0"/>
                <a:cs typeface="Calibri" panose="020F0502020204030204" pitchFamily="34" charset="0"/>
              </a:rPr>
              <a:t>Participant</a:t>
            </a:r>
            <a:r>
              <a:rPr lang="pt-PT" dirty="0">
                <a:solidFill>
                  <a:srgbClr val="4C4C4C"/>
                </a:solidFill>
                <a:latin typeface="Calibri" panose="020F0502020204030204" pitchFamily="34" charset="0"/>
                <a:cs typeface="Calibri" panose="020F0502020204030204" pitchFamily="34" charset="0"/>
              </a:rPr>
              <a:t> – </a:t>
            </a:r>
            <a:r>
              <a:rPr lang="en-US" dirty="0">
                <a:solidFill>
                  <a:srgbClr val="4C4C4C"/>
                </a:solidFill>
                <a:latin typeface="Calibri" panose="020F0502020204030204" pitchFamily="34" charset="0"/>
                <a:cs typeface="Calibri" panose="020F0502020204030204" pitchFamily="34" charset="0"/>
              </a:rPr>
              <a:t>Employee of the company </a:t>
            </a:r>
            <a:r>
              <a:rPr lang="en-US" dirty="0" err="1">
                <a:solidFill>
                  <a:srgbClr val="4C4C4C"/>
                </a:solidFill>
                <a:latin typeface="Calibri" panose="020F0502020204030204" pitchFamily="34" charset="0"/>
                <a:cs typeface="Calibri" panose="020F0502020204030204" pitchFamily="34" charset="0"/>
              </a:rPr>
              <a:t>Carité</a:t>
            </a:r>
            <a:r>
              <a:rPr lang="en-US" dirty="0">
                <a:solidFill>
                  <a:srgbClr val="4C4C4C"/>
                </a:solidFill>
                <a:latin typeface="Calibri" panose="020F0502020204030204" pitchFamily="34" charset="0"/>
                <a:cs typeface="Calibri" panose="020F0502020204030204" pitchFamily="34" charset="0"/>
              </a:rPr>
              <a:t> (skilled on level 4, working for years in the design department).</a:t>
            </a:r>
            <a:endParaRPr lang="pt-PT" dirty="0">
              <a:solidFill>
                <a:srgbClr val="4C4C4C"/>
              </a:solidFill>
              <a:latin typeface="Calibri" panose="020F0502020204030204" pitchFamily="34" charset="0"/>
              <a:cs typeface="Calibri" panose="020F0502020204030204" pitchFamily="34" charset="0"/>
            </a:endParaRPr>
          </a:p>
          <a:p>
            <a:pPr algn="just">
              <a:defRPr/>
            </a:pPr>
            <a:endParaRPr lang="pt-PT" dirty="0">
              <a:solidFill>
                <a:srgbClr val="4C4C4C"/>
              </a:solidFill>
              <a:latin typeface="Calibri" panose="020F0502020204030204" pitchFamily="34" charset="0"/>
              <a:cs typeface="Calibri" panose="020F0502020204030204" pitchFamily="34" charset="0"/>
            </a:endParaRPr>
          </a:p>
          <a:p>
            <a:pPr algn="just">
              <a:defRPr/>
            </a:pPr>
            <a:endParaRPr lang="pt-PT" dirty="0">
              <a:solidFill>
                <a:srgbClr val="4C4C4C"/>
              </a:solidFill>
              <a:latin typeface="Calibri" panose="020F0502020204030204" pitchFamily="34" charset="0"/>
              <a:cs typeface="Calibri" panose="020F0502020204030204" pitchFamily="34" charset="0"/>
            </a:endParaRPr>
          </a:p>
          <a:p>
            <a:pPr algn="just">
              <a:defRPr/>
            </a:pPr>
            <a:r>
              <a:rPr lang="en-US" b="1" dirty="0">
                <a:solidFill>
                  <a:srgbClr val="4C4C4C"/>
                </a:solidFill>
                <a:latin typeface="Calibri" panose="020F0502020204030204" pitchFamily="34" charset="0"/>
                <a:cs typeface="Calibri" panose="020F0502020204030204" pitchFamily="34" charset="0"/>
              </a:rPr>
              <a:t>Certification Jury - </a:t>
            </a:r>
            <a:r>
              <a:rPr lang="en-US" dirty="0" err="1">
                <a:solidFill>
                  <a:srgbClr val="4C4C4C"/>
                </a:solidFill>
                <a:latin typeface="Calibri" panose="020F0502020204030204" pitchFamily="34" charset="0"/>
                <a:cs typeface="Calibri" panose="020F0502020204030204" pitchFamily="34" charset="0"/>
              </a:rPr>
              <a:t>Qualifica</a:t>
            </a:r>
            <a:r>
              <a:rPr lang="en-US" dirty="0">
                <a:solidFill>
                  <a:srgbClr val="4C4C4C"/>
                </a:solidFill>
                <a:latin typeface="Calibri" panose="020F0502020204030204" pitchFamily="34" charset="0"/>
                <a:cs typeface="Calibri" panose="020F0502020204030204" pitchFamily="34" charset="0"/>
              </a:rPr>
              <a:t> Coordinator / RVCC Technique, Trainers, Union Representative and Representative of the business sector.</a:t>
            </a:r>
          </a:p>
          <a:p>
            <a:pPr algn="just">
              <a:defRPr/>
            </a:pPr>
            <a:endParaRPr lang="en-US" dirty="0">
              <a:solidFill>
                <a:srgbClr val="4C4C4C"/>
              </a:solidFill>
              <a:latin typeface="Calibri" panose="020F0502020204030204" pitchFamily="34" charset="0"/>
              <a:cs typeface="Calibri" panose="020F0502020204030204" pitchFamily="34" charset="0"/>
            </a:endParaRPr>
          </a:p>
          <a:p>
            <a:pPr algn="just">
              <a:defRPr/>
            </a:pPr>
            <a:r>
              <a:rPr lang="en-US" sz="1800" b="1" dirty="0">
                <a:latin typeface="Calibri" panose="020F0502020204030204" pitchFamily="34" charset="0"/>
                <a:cs typeface="Calibri" panose="020F0502020204030204" pitchFamily="34" charset="0"/>
              </a:rPr>
              <a:t>NOTE - Incentive </a:t>
            </a:r>
            <a:r>
              <a:rPr lang="en-US" sz="1800" b="1" dirty="0" err="1">
                <a:latin typeface="Calibri" panose="020F0502020204030204" pitchFamily="34" charset="0"/>
                <a:cs typeface="Calibri" panose="020F0502020204030204" pitchFamily="34" charset="0"/>
              </a:rPr>
              <a:t>Qualifica</a:t>
            </a:r>
            <a:r>
              <a:rPr lang="en-US" sz="1800" b="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The certified participant receives a grant of €600 paid by ANQEP.</a:t>
            </a:r>
          </a:p>
          <a:p>
            <a:pPr algn="just">
              <a:defRPr/>
            </a:pPr>
            <a:endParaRPr lang="en-US" dirty="0">
              <a:latin typeface="Calibri" panose="020F0502020204030204" pitchFamily="34" charset="0"/>
              <a:cs typeface="Calibri" panose="020F0502020204030204" pitchFamily="34" charset="0"/>
            </a:endParaRPr>
          </a:p>
          <a:p>
            <a:pPr algn="just">
              <a:defRPr/>
            </a:pPr>
            <a:r>
              <a:rPr lang="en-US" sz="1800" b="1" dirty="0">
                <a:latin typeface="Calibri" panose="020F0502020204030204" pitchFamily="34" charset="0"/>
                <a:cs typeface="Calibri" panose="020F0502020204030204" pitchFamily="34" charset="0"/>
              </a:rPr>
              <a:t>NOTE 2 - </a:t>
            </a:r>
            <a:r>
              <a:rPr lang="en-US" sz="1800" dirty="0">
                <a:latin typeface="Calibri" panose="020F0502020204030204" pitchFamily="34" charset="0"/>
                <a:cs typeface="Calibri" panose="020F0502020204030204" pitchFamily="34" charset="0"/>
              </a:rPr>
              <a:t>First person in PT who received a level 5 qualification </a:t>
            </a:r>
            <a:r>
              <a:rPr lang="en-US" dirty="0">
                <a:latin typeface="Calibri" panose="020F0502020204030204" pitchFamily="34" charset="0"/>
                <a:cs typeface="Calibri" panose="020F0502020204030204" pitchFamily="34" charset="0"/>
              </a:rPr>
              <a:t>via RPL!</a:t>
            </a:r>
            <a:r>
              <a:rPr lang="en-US" sz="1800" dirty="0">
                <a:latin typeface="Calibri" panose="020F0502020204030204" pitchFamily="34" charset="0"/>
                <a:cs typeface="Calibri" panose="020F0502020204030204" pitchFamily="34" charset="0"/>
              </a:rPr>
              <a:t> </a:t>
            </a:r>
          </a:p>
          <a:p>
            <a:pPr algn="just">
              <a:defRPr/>
            </a:pPr>
            <a:r>
              <a:rPr lang="en-US" sz="1800" dirty="0">
                <a:latin typeface="Calibri" panose="020F0502020204030204" pitchFamily="34" charset="0"/>
                <a:cs typeface="Calibri" panose="020F0502020204030204" pitchFamily="34" charset="0"/>
              </a:rPr>
              <a:t>.</a:t>
            </a:r>
            <a:endParaRPr lang="pt-PT" sz="18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7F90AC03-DE09-49DF-81CD-93A9783D6890}"/>
              </a:ext>
            </a:extLst>
          </p:cNvPr>
          <p:cNvSpPr>
            <a:spLocks noGrp="1"/>
          </p:cNvSpPr>
          <p:nvPr>
            <p:ph type="ctrTitle"/>
          </p:nvPr>
        </p:nvSpPr>
        <p:spPr>
          <a:xfrm>
            <a:off x="1127448" y="1031183"/>
            <a:ext cx="9143999" cy="1055663"/>
          </a:xfrm>
        </p:spPr>
        <p:txBody>
          <a:bodyPr/>
          <a:lstStyle/>
          <a:p>
            <a:r>
              <a:rPr lang="en-US" sz="2800" b="1" dirty="0"/>
              <a:t>Our highlight: Recognition, Validation and certification of competences (RVCC) </a:t>
            </a:r>
            <a:r>
              <a:rPr lang="pt-PT" sz="2800" b="1" dirty="0"/>
              <a:t>– Certification “Designer” (QL 5) in PT</a:t>
            </a:r>
            <a:endParaRPr lang="de-DE" sz="2800" dirty="0"/>
          </a:p>
        </p:txBody>
      </p:sp>
    </p:spTree>
    <p:extLst>
      <p:ext uri="{BB962C8B-B14F-4D97-AF65-F5344CB8AC3E}">
        <p14:creationId xmlns:p14="http://schemas.microsoft.com/office/powerpoint/2010/main" val="62912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09777F-E747-234F-CA6E-4E7E93E39DAD}"/>
              </a:ext>
            </a:extLst>
          </p:cNvPr>
          <p:cNvSpPr>
            <a:spLocks noGrp="1"/>
          </p:cNvSpPr>
          <p:nvPr>
            <p:ph type="ctrTitle"/>
          </p:nvPr>
        </p:nvSpPr>
        <p:spPr>
          <a:xfrm>
            <a:off x="1004367" y="981075"/>
            <a:ext cx="9143999" cy="575717"/>
          </a:xfrm>
        </p:spPr>
        <p:txBody>
          <a:bodyPr/>
          <a:lstStyle/>
          <a:p>
            <a:r>
              <a:rPr lang="en-US" dirty="0"/>
              <a:t>SWOT (</a:t>
            </a:r>
            <a:r>
              <a:rPr lang="en-US"/>
              <a:t>all countries)</a:t>
            </a:r>
            <a:br>
              <a:rPr lang="en-US" dirty="0"/>
            </a:br>
            <a:endParaRPr lang="en-US" dirty="0"/>
          </a:p>
        </p:txBody>
      </p:sp>
      <p:graphicFrame>
        <p:nvGraphicFramePr>
          <p:cNvPr id="7" name="Tabelle 6">
            <a:extLst>
              <a:ext uri="{FF2B5EF4-FFF2-40B4-BE49-F238E27FC236}">
                <a16:creationId xmlns:a16="http://schemas.microsoft.com/office/drawing/2014/main" id="{7BE29E61-A79A-414E-A3B5-D09010EE95A3}"/>
              </a:ext>
            </a:extLst>
          </p:cNvPr>
          <p:cNvGraphicFramePr>
            <a:graphicFrameLocks noGrp="1"/>
          </p:cNvGraphicFramePr>
          <p:nvPr>
            <p:extLst>
              <p:ext uri="{D42A27DB-BD31-4B8C-83A1-F6EECF244321}">
                <p14:modId xmlns:p14="http://schemas.microsoft.com/office/powerpoint/2010/main" val="2175305313"/>
              </p:ext>
            </p:extLst>
          </p:nvPr>
        </p:nvGraphicFramePr>
        <p:xfrm>
          <a:off x="1615926" y="1556792"/>
          <a:ext cx="7920880" cy="4145235"/>
        </p:xfrm>
        <a:graphic>
          <a:graphicData uri="http://schemas.openxmlformats.org/drawingml/2006/table">
            <a:tbl>
              <a:tblPr firstRow="1" firstCol="1" bandRow="1"/>
              <a:tblGrid>
                <a:gridCol w="3952644">
                  <a:extLst>
                    <a:ext uri="{9D8B030D-6E8A-4147-A177-3AD203B41FA5}">
                      <a16:colId xmlns:a16="http://schemas.microsoft.com/office/drawing/2014/main" val="83596326"/>
                    </a:ext>
                  </a:extLst>
                </a:gridCol>
                <a:gridCol w="3968236">
                  <a:extLst>
                    <a:ext uri="{9D8B030D-6E8A-4147-A177-3AD203B41FA5}">
                      <a16:colId xmlns:a16="http://schemas.microsoft.com/office/drawing/2014/main" val="4063113206"/>
                    </a:ext>
                  </a:extLst>
                </a:gridCol>
              </a:tblGrid>
              <a:tr h="373106">
                <a:tc>
                  <a:txBody>
                    <a:bodyPr/>
                    <a:lstStyle/>
                    <a:p>
                      <a:pPr algn="just">
                        <a:lnSpc>
                          <a:spcPct val="150000"/>
                        </a:lnSpc>
                        <a:spcAft>
                          <a:spcPts val="800"/>
                        </a:spcAft>
                      </a:pPr>
                      <a:r>
                        <a:rPr lang="en-GB" sz="1800" b="1" dirty="0">
                          <a:solidFill>
                            <a:srgbClr val="FFFFFF"/>
                          </a:solidFill>
                          <a:effectLst/>
                          <a:latin typeface="Calibri" panose="020F0502020204030204" pitchFamily="34" charset="0"/>
                          <a:ea typeface="Arial Unicode MS"/>
                          <a:cs typeface="Calibri" panose="020F0502020204030204" pitchFamily="34" charset="0"/>
                        </a:rPr>
                        <a:t>Strengths</a:t>
                      </a:r>
                      <a:endParaRPr lang="de-DE" sz="1800" dirty="0">
                        <a:effectLst/>
                        <a:latin typeface="Calibri" panose="020F0502020204030204" pitchFamily="34" charset="0"/>
                        <a:ea typeface="Calibri" panose="020F0502020204030204" pitchFamily="34" charset="0"/>
                        <a:cs typeface="Calibri" panose="020F0502020204030204" pitchFamily="34" charset="0"/>
                      </a:endParaRPr>
                    </a:p>
                  </a:txBody>
                  <a:tcPr marL="35798" marR="35798" marT="35798" marB="35798">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323E4F"/>
                    </a:solidFill>
                  </a:tcPr>
                </a:tc>
                <a:tc>
                  <a:txBody>
                    <a:bodyPr/>
                    <a:lstStyle/>
                    <a:p>
                      <a:pPr algn="just">
                        <a:lnSpc>
                          <a:spcPct val="150000"/>
                        </a:lnSpc>
                        <a:spcAft>
                          <a:spcPts val="800"/>
                        </a:spcAft>
                      </a:pPr>
                      <a:r>
                        <a:rPr lang="en-GB" sz="1800" b="1">
                          <a:solidFill>
                            <a:srgbClr val="FFFFFF"/>
                          </a:solidFill>
                          <a:effectLst/>
                          <a:latin typeface="Calibri" panose="020F0502020204030204" pitchFamily="34" charset="0"/>
                          <a:ea typeface="Arial Unicode MS"/>
                          <a:cs typeface="Calibri" panose="020F0502020204030204" pitchFamily="34" charset="0"/>
                        </a:rPr>
                        <a:t>Weaknesses</a:t>
                      </a:r>
                      <a:endParaRPr lang="de-DE" sz="1800">
                        <a:effectLst/>
                        <a:latin typeface="Calibri" panose="020F0502020204030204" pitchFamily="34" charset="0"/>
                        <a:ea typeface="Calibri" panose="020F0502020204030204" pitchFamily="34" charset="0"/>
                        <a:cs typeface="Calibri" panose="020F0502020204030204" pitchFamily="34" charset="0"/>
                      </a:endParaRPr>
                    </a:p>
                  </a:txBody>
                  <a:tcPr marL="35798" marR="35798" marT="35798" marB="35798">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323E4F"/>
                    </a:solidFill>
                  </a:tcPr>
                </a:tc>
                <a:extLst>
                  <a:ext uri="{0D108BD9-81ED-4DB2-BD59-A6C34878D82A}">
                    <a16:rowId xmlns:a16="http://schemas.microsoft.com/office/drawing/2014/main" val="3744159842"/>
                  </a:ext>
                </a:extLst>
              </a:tr>
              <a:tr h="1093235">
                <a:tc>
                  <a:txBody>
                    <a:bodyPr/>
                    <a:lstStyle/>
                    <a:p>
                      <a:pPr marL="342900" indent="-342900">
                        <a:buFont typeface="Arial" panose="020B0604020202020204" pitchFamily="34" charset="0"/>
                        <a:buChar char="•"/>
                      </a:pPr>
                      <a:r>
                        <a:rPr lang="en-GB" sz="2000" noProof="0">
                          <a:latin typeface="Calibri" panose="020F0502020204030204" pitchFamily="34" charset="0"/>
                          <a:cs typeface="Calibri" panose="020F0502020204030204" pitchFamily="34" charset="0"/>
                        </a:rPr>
                        <a:t>A brought variety of measures</a:t>
                      </a:r>
                    </a:p>
                    <a:p>
                      <a:pPr marL="342900" indent="-342900">
                        <a:buFont typeface="Arial" panose="020B0604020202020204" pitchFamily="34" charset="0"/>
                        <a:buChar char="•"/>
                      </a:pPr>
                      <a:r>
                        <a:rPr lang="en-GB" sz="2000" noProof="0">
                          <a:latin typeface="Calibri" panose="020F0502020204030204" pitchFamily="34" charset="0"/>
                          <a:cs typeface="Calibri" panose="020F0502020204030204" pitchFamily="34" charset="0"/>
                        </a:rPr>
                        <a:t>Adaptable to various sectors/qualification levels/ preconditions</a:t>
                      </a:r>
                    </a:p>
                    <a:p>
                      <a:pPr marL="342900" indent="-342900">
                        <a:buFont typeface="Arial" panose="020B0604020202020204" pitchFamily="34" charset="0"/>
                        <a:buChar char="•"/>
                      </a:pPr>
                      <a:endParaRPr lang="en-GB" sz="2000" noProof="0">
                        <a:latin typeface="Calibri" panose="020F0502020204030204" pitchFamily="34" charset="0"/>
                        <a:cs typeface="Calibri" panose="020F0502020204030204" pitchFamily="34" charset="0"/>
                      </a:endParaRPr>
                    </a:p>
                  </a:txBody>
                  <a:tcPr marL="35798" marR="35798" marT="35798" marB="35798">
                    <a:lnL w="12700" cap="flat" cmpd="sng" algn="ctr">
                      <a:solidFill>
                        <a:srgbClr val="000000"/>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D0DDEF"/>
                    </a:solidFill>
                  </a:tcPr>
                </a:tc>
                <a:tc>
                  <a:txBody>
                    <a:bodyPr/>
                    <a:lstStyle/>
                    <a:p>
                      <a:pPr marL="285750" lvl="0" indent="-285750" algn="just">
                        <a:lnSpc>
                          <a:spcPct val="100000"/>
                        </a:lnSpc>
                        <a:spcAft>
                          <a:spcPts val="0"/>
                        </a:spcAft>
                        <a:buFont typeface="Arial" panose="020B0604020202020204" pitchFamily="34" charset="0"/>
                        <a:buChar char="•"/>
                      </a:pPr>
                      <a:r>
                        <a:rPr lang="en-GB" sz="2000" noProof="0" dirty="0">
                          <a:effectLst/>
                          <a:latin typeface="Calibri" panose="020F0502020204030204" pitchFamily="34" charset="0"/>
                          <a:ea typeface="Arial Unicode MS"/>
                          <a:cs typeface="Calibri" panose="020F0502020204030204" pitchFamily="34" charset="0"/>
                        </a:rPr>
                        <a:t>Influenced by non-educational themes (economics, beliefs,…)</a:t>
                      </a:r>
                    </a:p>
                    <a:p>
                      <a:pPr marL="285750" lvl="0" indent="-285750" algn="just">
                        <a:lnSpc>
                          <a:spcPct val="100000"/>
                        </a:lnSpc>
                        <a:spcAft>
                          <a:spcPts val="0"/>
                        </a:spcAft>
                        <a:buFont typeface="Arial" panose="020B0604020202020204" pitchFamily="34" charset="0"/>
                        <a:buChar char="•"/>
                      </a:pPr>
                      <a:r>
                        <a:rPr lang="en-GB" sz="2000" noProof="0" dirty="0">
                          <a:effectLst/>
                          <a:latin typeface="Calibri" panose="020F0502020204030204" pitchFamily="34" charset="0"/>
                          <a:ea typeface="Calibri" panose="020F0502020204030204" pitchFamily="34" charset="0"/>
                          <a:cs typeface="Calibri" panose="020F0502020204030204" pitchFamily="34" charset="0"/>
                        </a:rPr>
                        <a:t>Need  of engaged participants or mentors</a:t>
                      </a:r>
                    </a:p>
                  </a:txBody>
                  <a:tcPr marL="35798" marR="35798" marT="35798" marB="35798">
                    <a:lnL w="12700" cap="flat" cmpd="sng" algn="ctr">
                      <a:solidFill>
                        <a:srgbClr val="1F4E7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D0DDEF"/>
                    </a:solidFill>
                  </a:tcPr>
                </a:tc>
                <a:extLst>
                  <a:ext uri="{0D108BD9-81ED-4DB2-BD59-A6C34878D82A}">
                    <a16:rowId xmlns:a16="http://schemas.microsoft.com/office/drawing/2014/main" val="3436787748"/>
                  </a:ext>
                </a:extLst>
              </a:tr>
              <a:tr h="407849">
                <a:tc>
                  <a:txBody>
                    <a:bodyPr/>
                    <a:lstStyle/>
                    <a:p>
                      <a:pPr algn="just">
                        <a:lnSpc>
                          <a:spcPct val="150000"/>
                        </a:lnSpc>
                        <a:spcAft>
                          <a:spcPts val="800"/>
                        </a:spcAft>
                      </a:pPr>
                      <a:r>
                        <a:rPr lang="en-GB" sz="2000" b="1" noProof="0">
                          <a:solidFill>
                            <a:srgbClr val="FFFFFF"/>
                          </a:solidFill>
                          <a:effectLst/>
                          <a:latin typeface="Calibri" panose="020F0502020204030204" pitchFamily="34" charset="0"/>
                          <a:ea typeface="Arial Unicode MS"/>
                          <a:cs typeface="Calibri" panose="020F0502020204030204" pitchFamily="34" charset="0"/>
                        </a:rPr>
                        <a:t>Opportunities</a:t>
                      </a:r>
                      <a:endParaRPr lang="en-GB" sz="2000" noProof="0">
                        <a:effectLst/>
                        <a:latin typeface="Calibri" panose="020F0502020204030204" pitchFamily="34" charset="0"/>
                        <a:ea typeface="Calibri" panose="020F0502020204030204" pitchFamily="34" charset="0"/>
                        <a:cs typeface="Calibri" panose="020F0502020204030204" pitchFamily="34" charset="0"/>
                      </a:endParaRPr>
                    </a:p>
                  </a:txBody>
                  <a:tcPr marL="35798" marR="35798" marT="35798" marB="35798">
                    <a:lnL w="12700" cap="flat" cmpd="sng" algn="ctr">
                      <a:solidFill>
                        <a:srgbClr val="000000"/>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323E4F"/>
                    </a:solidFill>
                  </a:tcPr>
                </a:tc>
                <a:tc>
                  <a:txBody>
                    <a:bodyPr/>
                    <a:lstStyle/>
                    <a:p>
                      <a:pPr algn="just">
                        <a:lnSpc>
                          <a:spcPct val="150000"/>
                        </a:lnSpc>
                        <a:spcAft>
                          <a:spcPts val="800"/>
                        </a:spcAft>
                      </a:pPr>
                      <a:r>
                        <a:rPr lang="en-GB" sz="2000" b="1" noProof="0">
                          <a:solidFill>
                            <a:srgbClr val="FFFFFF"/>
                          </a:solidFill>
                          <a:effectLst/>
                          <a:latin typeface="Calibri" panose="020F0502020204030204" pitchFamily="34" charset="0"/>
                          <a:ea typeface="Arial Unicode MS"/>
                          <a:cs typeface="Calibri" panose="020F0502020204030204" pitchFamily="34" charset="0"/>
                        </a:rPr>
                        <a:t>Threats</a:t>
                      </a:r>
                      <a:endParaRPr lang="en-GB" sz="2000" noProof="0">
                        <a:effectLst/>
                        <a:latin typeface="Calibri" panose="020F0502020204030204" pitchFamily="34" charset="0"/>
                        <a:ea typeface="Calibri" panose="020F0502020204030204" pitchFamily="34" charset="0"/>
                        <a:cs typeface="Calibri" panose="020F0502020204030204" pitchFamily="34" charset="0"/>
                      </a:endParaRPr>
                    </a:p>
                  </a:txBody>
                  <a:tcPr marL="35798" marR="35798" marT="35798" marB="35798">
                    <a:lnL w="12700" cap="flat" cmpd="sng" algn="ctr">
                      <a:solidFill>
                        <a:srgbClr val="1F4E7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323E4F"/>
                    </a:solidFill>
                  </a:tcPr>
                </a:tc>
                <a:extLst>
                  <a:ext uri="{0D108BD9-81ED-4DB2-BD59-A6C34878D82A}">
                    <a16:rowId xmlns:a16="http://schemas.microsoft.com/office/drawing/2014/main" val="4198313041"/>
                  </a:ext>
                </a:extLst>
              </a:tr>
              <a:tr h="1627556">
                <a:tc>
                  <a:txBody>
                    <a:bodyPr/>
                    <a:lstStyle/>
                    <a:p>
                      <a:pPr marL="285750" lvl="0" indent="-285750" algn="just">
                        <a:lnSpc>
                          <a:spcPct val="100000"/>
                        </a:lnSpc>
                        <a:spcAft>
                          <a:spcPts val="0"/>
                        </a:spcAft>
                        <a:buFont typeface="Arial" panose="020B0604020202020204" pitchFamily="34" charset="0"/>
                        <a:buChar char="•"/>
                      </a:pPr>
                      <a:r>
                        <a:rPr lang="en-GB" sz="2000" noProof="0" dirty="0">
                          <a:effectLst/>
                          <a:latin typeface="Calibri" panose="020F0502020204030204" pitchFamily="34" charset="0"/>
                          <a:ea typeface="Arial Unicode MS"/>
                          <a:cs typeface="Calibri" panose="020F0502020204030204" pitchFamily="34" charset="0"/>
                        </a:rPr>
                        <a:t>Increase the amount of holders of recognised qualifications</a:t>
                      </a:r>
                      <a:endParaRPr lang="en-GB" sz="2000" noProof="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00000"/>
                        </a:lnSpc>
                        <a:spcAft>
                          <a:spcPts val="0"/>
                        </a:spcAft>
                        <a:buFont typeface="Arial" panose="020B0604020202020204" pitchFamily="34" charset="0"/>
                        <a:buChar char="•"/>
                      </a:pPr>
                      <a:r>
                        <a:rPr lang="en-GB" sz="2000" noProof="0" dirty="0">
                          <a:effectLst/>
                          <a:latin typeface="Calibri" panose="020F0502020204030204" pitchFamily="34" charset="0"/>
                          <a:ea typeface="Arial Unicode MS"/>
                          <a:cs typeface="Calibri" panose="020F0502020204030204" pitchFamily="34" charset="0"/>
                        </a:rPr>
                        <a:t>Increase the opportunities of persons with broken educational careers</a:t>
                      </a:r>
                      <a:endParaRPr lang="en-GB" sz="2000" noProof="0" dirty="0">
                        <a:effectLst/>
                        <a:latin typeface="Calibri" panose="020F0502020204030204" pitchFamily="34" charset="0"/>
                        <a:ea typeface="Calibri" panose="020F0502020204030204" pitchFamily="34" charset="0"/>
                        <a:cs typeface="Calibri" panose="020F0502020204030204" pitchFamily="34" charset="0"/>
                      </a:endParaRPr>
                    </a:p>
                  </a:txBody>
                  <a:tcPr marL="35798" marR="35798" marT="35798" marB="35798">
                    <a:lnL w="12700" cap="flat" cmpd="sng" algn="ctr">
                      <a:solidFill>
                        <a:srgbClr val="000000"/>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D0DDEF"/>
                    </a:solidFill>
                  </a:tcPr>
                </a:tc>
                <a:tc>
                  <a:txBody>
                    <a:bodyPr/>
                    <a:lstStyle/>
                    <a:p>
                      <a:pPr marL="285750" indent="-285750" algn="just">
                        <a:lnSpc>
                          <a:spcPct val="100000"/>
                        </a:lnSpc>
                        <a:spcAft>
                          <a:spcPts val="0"/>
                        </a:spcAft>
                        <a:buFont typeface="Arial" panose="020B0604020202020204" pitchFamily="34" charset="0"/>
                        <a:buChar char="•"/>
                      </a:pPr>
                      <a:r>
                        <a:rPr lang="en-GB" sz="2000" noProof="0" dirty="0">
                          <a:effectLst/>
                          <a:latin typeface="Calibri" panose="020F0502020204030204" pitchFamily="34" charset="0"/>
                          <a:ea typeface="Arial Unicode MS"/>
                          <a:cs typeface="Calibri" panose="020F0502020204030204" pitchFamily="34" charset="0"/>
                        </a:rPr>
                        <a:t>Might undermine established qualification systems</a:t>
                      </a:r>
                    </a:p>
                    <a:p>
                      <a:pPr marL="285750" indent="-285750" algn="just">
                        <a:lnSpc>
                          <a:spcPct val="100000"/>
                        </a:lnSpc>
                        <a:spcAft>
                          <a:spcPts val="0"/>
                        </a:spcAft>
                        <a:buFont typeface="Arial" panose="020B0604020202020204" pitchFamily="34" charset="0"/>
                        <a:buChar char="•"/>
                      </a:pPr>
                      <a:r>
                        <a:rPr lang="en-GB" sz="2000" noProof="0" dirty="0">
                          <a:effectLst/>
                          <a:latin typeface="Calibri" panose="020F0502020204030204" pitchFamily="34" charset="0"/>
                          <a:ea typeface="Calibri" panose="020F0502020204030204" pitchFamily="34" charset="0"/>
                          <a:cs typeface="Calibri" panose="020F0502020204030204" pitchFamily="34" charset="0"/>
                        </a:rPr>
                        <a:t>Might lower standards</a:t>
                      </a:r>
                    </a:p>
                  </a:txBody>
                  <a:tcPr marL="35798" marR="35798" marT="35798" marB="35798">
                    <a:lnL w="12700" cap="flat" cmpd="sng" algn="ctr">
                      <a:solidFill>
                        <a:srgbClr val="1F4E7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D0DDEF"/>
                    </a:solidFill>
                  </a:tcPr>
                </a:tc>
                <a:extLst>
                  <a:ext uri="{0D108BD9-81ED-4DB2-BD59-A6C34878D82A}">
                    <a16:rowId xmlns:a16="http://schemas.microsoft.com/office/drawing/2014/main" val="1479827655"/>
                  </a:ext>
                </a:extLst>
              </a:tr>
            </a:tbl>
          </a:graphicData>
        </a:graphic>
      </p:graphicFrame>
      <p:sp>
        <p:nvSpPr>
          <p:cNvPr id="10" name="Textfeld 9">
            <a:extLst>
              <a:ext uri="{FF2B5EF4-FFF2-40B4-BE49-F238E27FC236}">
                <a16:creationId xmlns:a16="http://schemas.microsoft.com/office/drawing/2014/main" id="{17FAF742-FD72-43D0-BE01-B26B31B1814E}"/>
              </a:ext>
            </a:extLst>
          </p:cNvPr>
          <p:cNvSpPr txBox="1"/>
          <p:nvPr/>
        </p:nvSpPr>
        <p:spPr>
          <a:xfrm>
            <a:off x="2528366" y="6093078"/>
            <a:ext cx="6096000" cy="369332"/>
          </a:xfrm>
          <a:prstGeom prst="rect">
            <a:avLst/>
          </a:prstGeom>
          <a:noFill/>
        </p:spPr>
        <p:txBody>
          <a:bodyPr wrap="square">
            <a:spAutoFit/>
          </a:bodyPr>
          <a:lstStyle/>
          <a:p>
            <a:pPr algn="ctr"/>
            <a:r>
              <a:rPr lang="en-US" dirty="0"/>
              <a:t>None of the measures is the “silver bullet” </a:t>
            </a:r>
          </a:p>
        </p:txBody>
      </p:sp>
    </p:spTree>
    <p:extLst>
      <p:ext uri="{BB962C8B-B14F-4D97-AF65-F5344CB8AC3E}">
        <p14:creationId xmlns:p14="http://schemas.microsoft.com/office/powerpoint/2010/main" val="323890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hteck 2"/>
          <p:cNvSpPr>
            <a:spLocks noChangeArrowheads="1"/>
          </p:cNvSpPr>
          <p:nvPr/>
        </p:nvSpPr>
        <p:spPr bwMode="auto">
          <a:xfrm>
            <a:off x="7615555" y="3933825"/>
            <a:ext cx="308229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br>
              <a:rPr lang="fr-CA" altLang="de-DE" sz="1600" dirty="0">
                <a:solidFill>
                  <a:srgbClr val="404040"/>
                </a:solidFill>
                <a:latin typeface="Arial" panose="020B0604020202020204" pitchFamily="34" charset="0"/>
              </a:rPr>
            </a:br>
            <a:r>
              <a:rPr lang="fr-CA" altLang="de-DE" sz="1600" dirty="0">
                <a:solidFill>
                  <a:srgbClr val="404040"/>
                </a:solidFill>
                <a:latin typeface="Arial" panose="020B0604020202020204" pitchFamily="34" charset="0"/>
              </a:rPr>
              <a:t>Vivian </a:t>
            </a:r>
            <a:r>
              <a:rPr lang="fr-CA" altLang="de-DE" sz="1600" dirty="0" err="1">
                <a:solidFill>
                  <a:srgbClr val="404040"/>
                </a:solidFill>
                <a:latin typeface="Arial" panose="020B0604020202020204" pitchFamily="34" charset="0"/>
              </a:rPr>
              <a:t>Harberts</a:t>
            </a:r>
            <a:r>
              <a:rPr lang="fr-CA" altLang="de-DE" sz="1600" dirty="0">
                <a:solidFill>
                  <a:srgbClr val="404040"/>
                </a:solidFill>
                <a:latin typeface="Arial" panose="020B0604020202020204" pitchFamily="34" charset="0"/>
              </a:rPr>
              <a:t>,</a:t>
            </a:r>
          </a:p>
          <a:p>
            <a:pPr>
              <a:spcBef>
                <a:spcPct val="0"/>
              </a:spcBef>
              <a:buFontTx/>
              <a:buNone/>
            </a:pPr>
            <a:r>
              <a:rPr lang="fr-CA" altLang="de-DE" sz="1600" dirty="0">
                <a:solidFill>
                  <a:srgbClr val="404040"/>
                </a:solidFill>
                <a:latin typeface="Arial" panose="020B0604020202020204" pitchFamily="34" charset="0"/>
              </a:rPr>
              <a:t>Andreas </a:t>
            </a:r>
            <a:r>
              <a:rPr lang="fr-CA" altLang="de-DE" sz="1600" dirty="0" err="1">
                <a:solidFill>
                  <a:srgbClr val="404040"/>
                </a:solidFill>
                <a:latin typeface="Arial" panose="020B0604020202020204" pitchFamily="34" charset="0"/>
              </a:rPr>
              <a:t>Saniter</a:t>
            </a:r>
            <a:br>
              <a:rPr lang="fr-CA" altLang="de-DE" sz="1600" dirty="0">
                <a:solidFill>
                  <a:srgbClr val="404040"/>
                </a:solidFill>
                <a:latin typeface="Arial" panose="020B0604020202020204" pitchFamily="34" charset="0"/>
              </a:rPr>
            </a:br>
            <a:r>
              <a:rPr lang="fr-CA" altLang="de-DE" sz="1600" dirty="0">
                <a:solidFill>
                  <a:srgbClr val="404040"/>
                </a:solidFill>
                <a:latin typeface="Arial" panose="020B0604020202020204" pitchFamily="34" charset="0"/>
              </a:rPr>
              <a:t>ITB Uni </a:t>
            </a:r>
            <a:r>
              <a:rPr lang="fr-CA" altLang="de-DE" sz="1600" dirty="0" err="1">
                <a:solidFill>
                  <a:srgbClr val="404040"/>
                </a:solidFill>
                <a:latin typeface="Arial" panose="020B0604020202020204" pitchFamily="34" charset="0"/>
              </a:rPr>
              <a:t>Bremen</a:t>
            </a:r>
            <a:r>
              <a:rPr lang="fr-CA" altLang="de-DE" sz="1600" dirty="0">
                <a:solidFill>
                  <a:srgbClr val="404040"/>
                </a:solidFill>
                <a:latin typeface="Arial" panose="020B0604020202020204" pitchFamily="34" charset="0"/>
              </a:rPr>
              <a:t>, DE</a:t>
            </a:r>
            <a:br>
              <a:rPr lang="fr-CA" altLang="de-DE" sz="1600" dirty="0">
                <a:solidFill>
                  <a:srgbClr val="404040"/>
                </a:solidFill>
                <a:latin typeface="Arial" panose="020B0604020202020204" pitchFamily="34" charset="0"/>
              </a:rPr>
            </a:br>
            <a:r>
              <a:rPr lang="fr-CA" altLang="de-DE" sz="1600" dirty="0">
                <a:solidFill>
                  <a:srgbClr val="404040"/>
                </a:solidFill>
                <a:latin typeface="Arial" panose="020B0604020202020204" pitchFamily="34" charset="0"/>
              </a:rPr>
              <a:t>asaniter@uni-bremen.de</a:t>
            </a:r>
          </a:p>
          <a:p>
            <a:pPr>
              <a:spcBef>
                <a:spcPct val="0"/>
              </a:spcBef>
              <a:buFontTx/>
              <a:buNone/>
            </a:pPr>
            <a:r>
              <a:rPr lang="fr-CA" altLang="de-DE" sz="1600" dirty="0">
                <a:solidFill>
                  <a:srgbClr val="404040"/>
                </a:solidFill>
                <a:latin typeface="Arial" panose="020B0604020202020204" pitchFamily="34" charset="0"/>
              </a:rPr>
              <a:t>harberts@uni-Bremen.de</a:t>
            </a:r>
          </a:p>
          <a:p>
            <a:pPr>
              <a:spcBef>
                <a:spcPct val="0"/>
              </a:spcBef>
              <a:buFontTx/>
              <a:buNone/>
            </a:pPr>
            <a:endParaRPr lang="de-DE" altLang="de-DE" sz="1600" dirty="0">
              <a:latin typeface="Arial" panose="020B0604020202020204" pitchFamily="34" charset="0"/>
            </a:endParaRPr>
          </a:p>
        </p:txBody>
      </p:sp>
      <p:pic>
        <p:nvPicPr>
          <p:cNvPr id="4" name="Grafik 3"/>
          <p:cNvPicPr>
            <a:picLocks noChangeAspect="1"/>
          </p:cNvPicPr>
          <p:nvPr/>
        </p:nvPicPr>
        <p:blipFill>
          <a:blip r:embed="rId2"/>
          <a:stretch>
            <a:fillRect/>
          </a:stretch>
        </p:blipFill>
        <p:spPr>
          <a:xfrm>
            <a:off x="2195687" y="5085185"/>
            <a:ext cx="868755" cy="1313801"/>
          </a:xfrm>
          <a:prstGeom prst="rect">
            <a:avLst/>
          </a:prstGeom>
        </p:spPr>
      </p:pic>
      <p:sp>
        <p:nvSpPr>
          <p:cNvPr id="5" name="Rectangle 3"/>
          <p:cNvSpPr txBox="1">
            <a:spLocks noChangeArrowheads="1"/>
          </p:cNvSpPr>
          <p:nvPr/>
        </p:nvSpPr>
        <p:spPr>
          <a:xfrm>
            <a:off x="2657498" y="1484784"/>
            <a:ext cx="7056784" cy="4608512"/>
          </a:xfrm>
          <a:prstGeom prst="rect">
            <a:avLst/>
          </a:prstGeom>
        </p:spPr>
        <p:txBody>
          <a:bodyPr/>
          <a:lstStyle>
            <a:lvl1pPr marL="342900" indent="-342900" algn="l" rtl="0" eaLnBrk="0" fontAlgn="base" hangingPunct="0">
              <a:spcBef>
                <a:spcPct val="20000"/>
              </a:spcBef>
              <a:spcAft>
                <a:spcPct val="0"/>
              </a:spcAft>
              <a:buChar char="•"/>
              <a:defRPr sz="2800">
                <a:solidFill>
                  <a:srgbClr val="595959"/>
                </a:solidFill>
                <a:latin typeface="Calibri" pitchFamily="34" charset="0"/>
                <a:ea typeface="+mn-ea"/>
                <a:cs typeface="+mn-cs"/>
              </a:defRPr>
            </a:lvl1pPr>
            <a:lvl2pPr marL="742950" indent="-285750" algn="l" rtl="0" eaLnBrk="0" fontAlgn="base" hangingPunct="0">
              <a:spcBef>
                <a:spcPct val="20000"/>
              </a:spcBef>
              <a:spcAft>
                <a:spcPct val="0"/>
              </a:spcAft>
              <a:buChar char="–"/>
              <a:defRPr sz="2400">
                <a:solidFill>
                  <a:srgbClr val="595959"/>
                </a:solidFill>
                <a:latin typeface="Calibri" pitchFamily="34" charset="0"/>
              </a:defRPr>
            </a:lvl2pPr>
            <a:lvl3pPr marL="1143000" indent="-228600" algn="l" rtl="0" eaLnBrk="0" fontAlgn="base" hangingPunct="0">
              <a:spcBef>
                <a:spcPct val="20000"/>
              </a:spcBef>
              <a:spcAft>
                <a:spcPct val="0"/>
              </a:spcAft>
              <a:buChar char="•"/>
              <a:defRPr sz="2000">
                <a:solidFill>
                  <a:srgbClr val="595959"/>
                </a:solidFill>
                <a:latin typeface="Calibri" pitchFamily="34" charset="0"/>
              </a:defRPr>
            </a:lvl3pPr>
            <a:lvl4pPr marL="1600200" indent="-228600" algn="l" rtl="0" eaLnBrk="0" fontAlgn="base" hangingPunct="0">
              <a:spcBef>
                <a:spcPct val="20000"/>
              </a:spcBef>
              <a:spcAft>
                <a:spcPct val="0"/>
              </a:spcAft>
              <a:buChar char="–"/>
              <a:defRPr sz="2000">
                <a:solidFill>
                  <a:srgbClr val="595959"/>
                </a:solidFill>
                <a:latin typeface="Calibri" pitchFamily="34" charset="0"/>
              </a:defRPr>
            </a:lvl4pPr>
            <a:lvl5pPr marL="2057400" indent="-228600" algn="l" rtl="0" eaLnBrk="0" fontAlgn="base" hangingPunct="0">
              <a:spcBef>
                <a:spcPct val="20000"/>
              </a:spcBef>
              <a:spcAft>
                <a:spcPct val="0"/>
              </a:spcAft>
              <a:buChar char="»"/>
              <a:defRPr sz="2000">
                <a:solidFill>
                  <a:srgbClr val="595959"/>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10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kern="0" dirty="0">
              <a:solidFill>
                <a:schemeClr val="tx1">
                  <a:lumMod val="65000"/>
                  <a:lumOff val="35000"/>
                </a:schemeClr>
              </a:solidFill>
            </a:endParaRPr>
          </a:p>
          <a:p>
            <a:pPr marL="0" indent="0" algn="ctr">
              <a:spcBef>
                <a:spcPts val="10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solidFill>
                  <a:schemeClr val="tx1">
                    <a:lumMod val="65000"/>
                    <a:lumOff val="35000"/>
                  </a:schemeClr>
                </a:solidFill>
              </a:rPr>
              <a:t>Many thanks for listening, questions and suggestions!</a:t>
            </a:r>
          </a:p>
          <a:p>
            <a:pPr marL="0" indent="0" algn="ctr">
              <a:spcBef>
                <a:spcPts val="10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solidFill>
                  <a:schemeClr val="tx1">
                    <a:lumMod val="65000"/>
                    <a:lumOff val="35000"/>
                  </a:schemeClr>
                </a:solidFill>
              </a:rPr>
              <a:t>Now</a:t>
            </a:r>
          </a:p>
          <a:p>
            <a:pPr marL="0" indent="0" algn="ctr">
              <a:spcBef>
                <a:spcPts val="10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solidFill>
                  <a:schemeClr val="tx1">
                    <a:lumMod val="65000"/>
                    <a:lumOff val="35000"/>
                  </a:schemeClr>
                </a:solidFill>
              </a:rPr>
              <a:t> - </a:t>
            </a:r>
          </a:p>
          <a:p>
            <a:pPr marL="0" indent="0" algn="ctr">
              <a:spcBef>
                <a:spcPts val="10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solidFill>
                  <a:schemeClr val="tx1">
                    <a:lumMod val="65000"/>
                    <a:lumOff val="35000"/>
                  </a:schemeClr>
                </a:solidFill>
              </a:rPr>
              <a:t>Or later:</a:t>
            </a:r>
          </a:p>
          <a:p>
            <a:pPr marL="0" indent="0" algn="ctr">
              <a:spcBef>
                <a:spcPts val="10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kern="0" dirty="0">
              <a:solidFill>
                <a:schemeClr val="tx1">
                  <a:lumMod val="65000"/>
                  <a:lumOff val="35000"/>
                </a:schemeClr>
              </a:solidFill>
            </a:endParaRPr>
          </a:p>
          <a:p>
            <a:pPr marL="0" indent="0">
              <a:spcBef>
                <a:spcPts val="10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sz="2400" kern="0" dirty="0">
              <a:solidFill>
                <a:schemeClr val="tx1">
                  <a:lumMod val="65000"/>
                  <a:lumOff val="35000"/>
                </a:schemeClr>
              </a:solidFill>
            </a:endParaRPr>
          </a:p>
          <a:p>
            <a:pPr marL="0" indent="0">
              <a:spcBef>
                <a:spcPts val="10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sz="2400" kern="0" dirty="0">
              <a:solidFill>
                <a:schemeClr val="tx1">
                  <a:lumMod val="65000"/>
                  <a:lumOff val="35000"/>
                </a:schemeClr>
              </a:solidFill>
            </a:endParaRPr>
          </a:p>
          <a:p>
            <a:pPr marL="0" indent="0">
              <a:spcBef>
                <a:spcPts val="10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sz="2400" kern="0" dirty="0">
              <a:solidFill>
                <a:schemeClr val="tx1">
                  <a:lumMod val="65000"/>
                  <a:lumOff val="35000"/>
                </a:schemeClr>
              </a:solidFill>
            </a:endParaRPr>
          </a:p>
        </p:txBody>
      </p:sp>
      <p:sp>
        <p:nvSpPr>
          <p:cNvPr id="2" name="Rechteck 1"/>
          <p:cNvSpPr/>
          <p:nvPr/>
        </p:nvSpPr>
        <p:spPr>
          <a:xfrm>
            <a:off x="8148638" y="6004130"/>
            <a:ext cx="2289922" cy="369332"/>
          </a:xfrm>
          <a:prstGeom prst="rect">
            <a:avLst/>
          </a:prstGeom>
        </p:spPr>
        <p:txBody>
          <a:bodyPr wrap="none">
            <a:spAutoFit/>
          </a:bodyPr>
          <a:lstStyle/>
          <a:p>
            <a:r>
              <a:rPr lang="de-DE" dirty="0">
                <a:latin typeface="Calibri" panose="020F0502020204030204" pitchFamily="34" charset="0"/>
                <a:cs typeface="Calibri" panose="020F0502020204030204" pitchFamily="34" charset="0"/>
              </a:rPr>
              <a:t>http://icsas-project.eu</a:t>
            </a:r>
          </a:p>
        </p:txBody>
      </p:sp>
      <p:sp>
        <p:nvSpPr>
          <p:cNvPr id="3" name="Rechteck 2"/>
          <p:cNvSpPr/>
          <p:nvPr/>
        </p:nvSpPr>
        <p:spPr>
          <a:xfrm>
            <a:off x="8148638" y="6347719"/>
            <a:ext cx="1949188" cy="369332"/>
          </a:xfrm>
          <a:prstGeom prst="rect">
            <a:avLst/>
          </a:prstGeom>
        </p:spPr>
        <p:txBody>
          <a:bodyPr wrap="none">
            <a:spAutoFit/>
          </a:bodyPr>
          <a:lstStyle/>
          <a:p>
            <a:r>
              <a:rPr lang="de-DE" dirty="0">
                <a:latin typeface="Calibri" panose="020F0502020204030204" pitchFamily="34" charset="0"/>
                <a:cs typeface="Calibri" panose="020F0502020204030204" pitchFamily="34" charset="0"/>
              </a:rPr>
              <a:t>https://dia-cvet.eu</a:t>
            </a:r>
          </a:p>
        </p:txBody>
      </p:sp>
    </p:spTree>
    <p:extLst>
      <p:ext uri="{BB962C8B-B14F-4D97-AF65-F5344CB8AC3E}">
        <p14:creationId xmlns:p14="http://schemas.microsoft.com/office/powerpoint/2010/main" val="358341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09777F-E747-234F-CA6E-4E7E93E39DAD}"/>
              </a:ext>
            </a:extLst>
          </p:cNvPr>
          <p:cNvSpPr>
            <a:spLocks noGrp="1"/>
          </p:cNvSpPr>
          <p:nvPr>
            <p:ph type="ctrTitle"/>
          </p:nvPr>
        </p:nvSpPr>
        <p:spPr>
          <a:xfrm>
            <a:off x="1004443" y="981075"/>
            <a:ext cx="9143999" cy="1055663"/>
          </a:xfrm>
        </p:spPr>
        <p:txBody>
          <a:bodyPr/>
          <a:lstStyle/>
          <a:p>
            <a:r>
              <a:rPr lang="de-DE" dirty="0"/>
              <a:t>Agenda</a:t>
            </a:r>
          </a:p>
        </p:txBody>
      </p:sp>
      <p:sp>
        <p:nvSpPr>
          <p:cNvPr id="5" name="Inhaltsplatzhalter 4">
            <a:extLst>
              <a:ext uri="{FF2B5EF4-FFF2-40B4-BE49-F238E27FC236}">
                <a16:creationId xmlns:a16="http://schemas.microsoft.com/office/drawing/2014/main" id="{F4E3C8D7-401E-83A5-DEA0-5A89A3F78788}"/>
              </a:ext>
            </a:extLst>
          </p:cNvPr>
          <p:cNvSpPr>
            <a:spLocks noGrp="1"/>
          </p:cNvSpPr>
          <p:nvPr>
            <p:ph type="subTitle" idx="1"/>
          </p:nvPr>
        </p:nvSpPr>
        <p:spPr>
          <a:xfrm>
            <a:off x="1004443" y="1905025"/>
            <a:ext cx="9145587" cy="4044255"/>
          </a:xfrm>
        </p:spPr>
        <p:txBody>
          <a:bodyPr/>
          <a:lstStyle/>
          <a:p>
            <a:pPr marL="342900" indent="-342900">
              <a:buFont typeface="Arial" panose="020B0604020202020204" pitchFamily="34" charset="0"/>
              <a:buChar char="•"/>
            </a:pPr>
            <a:r>
              <a:rPr lang="en-US" dirty="0"/>
              <a:t> </a:t>
            </a:r>
            <a:r>
              <a:rPr lang="en-US" sz="2400" dirty="0"/>
              <a:t>Context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Some questions and methods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Chosen findings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Focus on Recognition of Prior Learning (RPL)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“Our” highlight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SWOT</a:t>
            </a:r>
            <a:endParaRPr lang="en-US" sz="2400" dirty="0"/>
          </a:p>
        </p:txBody>
      </p:sp>
      <p:sp>
        <p:nvSpPr>
          <p:cNvPr id="6" name="Textfeld 5">
            <a:extLst>
              <a:ext uri="{FF2B5EF4-FFF2-40B4-BE49-F238E27FC236}">
                <a16:creationId xmlns:a16="http://schemas.microsoft.com/office/drawing/2014/main" id="{92C128BC-C6E4-4BA4-85B3-7913AED29CC6}"/>
              </a:ext>
            </a:extLst>
          </p:cNvPr>
          <p:cNvSpPr txBox="1"/>
          <p:nvPr/>
        </p:nvSpPr>
        <p:spPr>
          <a:xfrm>
            <a:off x="3431704" y="6381328"/>
            <a:ext cx="7104112"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en-US" sz="2000" spc="50" dirty="0">
                <a:solidFill>
                  <a:prstClr val="black"/>
                </a:solidFill>
                <a:latin typeface="Calibri" panose="020F0502020204030204" pitchFamily="34" charset="0"/>
                <a:cs typeface="Calibri" panose="020F0502020204030204" pitchFamily="34" charset="0"/>
              </a:rPr>
              <a:t>SWOT: Strengths/Weaknesses/Opportunities/Threats analyses</a:t>
            </a:r>
            <a:endPar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10275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09777F-E747-234F-CA6E-4E7E93E39DAD}"/>
              </a:ext>
            </a:extLst>
          </p:cNvPr>
          <p:cNvSpPr>
            <a:spLocks noGrp="1"/>
          </p:cNvSpPr>
          <p:nvPr>
            <p:ph type="ctrTitle"/>
          </p:nvPr>
        </p:nvSpPr>
        <p:spPr>
          <a:xfrm>
            <a:off x="1019175" y="896962"/>
            <a:ext cx="9143999" cy="1055663"/>
          </a:xfrm>
        </p:spPr>
        <p:txBody>
          <a:bodyPr/>
          <a:lstStyle/>
          <a:p>
            <a:r>
              <a:rPr lang="en-US" dirty="0"/>
              <a:t>Context</a:t>
            </a:r>
          </a:p>
        </p:txBody>
      </p:sp>
      <p:sp>
        <p:nvSpPr>
          <p:cNvPr id="5" name="Inhaltsplatzhalter 4">
            <a:extLst>
              <a:ext uri="{FF2B5EF4-FFF2-40B4-BE49-F238E27FC236}">
                <a16:creationId xmlns:a16="http://schemas.microsoft.com/office/drawing/2014/main" id="{F4E3C8D7-401E-83A5-DEA0-5A89A3F78788}"/>
              </a:ext>
            </a:extLst>
          </p:cNvPr>
          <p:cNvSpPr>
            <a:spLocks noGrp="1"/>
          </p:cNvSpPr>
          <p:nvPr>
            <p:ph type="subTitle" idx="1"/>
          </p:nvPr>
        </p:nvSpPr>
        <p:spPr>
          <a:xfrm>
            <a:off x="1019176" y="1622921"/>
            <a:ext cx="9145587" cy="4110335"/>
          </a:xfrm>
        </p:spPr>
        <p:txBody>
          <a:bodyPr/>
          <a:lstStyle/>
          <a:p>
            <a:pPr marL="342900" indent="-342900">
              <a:buFont typeface="Arial" panose="020B0604020202020204" pitchFamily="34" charset="0"/>
              <a:buChar char="•"/>
            </a:pPr>
            <a:r>
              <a:rPr lang="de-DE" sz="2400" dirty="0"/>
              <a:t> </a:t>
            </a:r>
            <a:r>
              <a:rPr lang="en-US" sz="2400" dirty="0"/>
              <a:t>2 projects in the sector that focus (besides other) on RPL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2017-2020:</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2020-2023:</a:t>
            </a:r>
          </a:p>
        </p:txBody>
      </p:sp>
      <p:pic>
        <p:nvPicPr>
          <p:cNvPr id="7" name="Grafik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2348880"/>
            <a:ext cx="3270280" cy="138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a:stretch>
            <a:fillRect/>
          </a:stretch>
        </p:blipFill>
        <p:spPr>
          <a:xfrm>
            <a:off x="3143672" y="3795806"/>
            <a:ext cx="3654565" cy="2009458"/>
          </a:xfrm>
          <a:prstGeom prst="rect">
            <a:avLst/>
          </a:prstGeom>
        </p:spPr>
      </p:pic>
    </p:spTree>
    <p:extLst>
      <p:ext uri="{BB962C8B-B14F-4D97-AF65-F5344CB8AC3E}">
        <p14:creationId xmlns:p14="http://schemas.microsoft.com/office/powerpoint/2010/main" val="342818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09777F-E747-234F-CA6E-4E7E93E39DAD}"/>
              </a:ext>
            </a:extLst>
          </p:cNvPr>
          <p:cNvSpPr>
            <a:spLocks noGrp="1"/>
          </p:cNvSpPr>
          <p:nvPr>
            <p:ph type="ctrTitle"/>
          </p:nvPr>
        </p:nvSpPr>
        <p:spPr>
          <a:xfrm>
            <a:off x="1025006" y="981075"/>
            <a:ext cx="9143999" cy="1055663"/>
          </a:xfrm>
        </p:spPr>
        <p:txBody>
          <a:bodyPr/>
          <a:lstStyle/>
          <a:p>
            <a:r>
              <a:rPr lang="en-US" dirty="0"/>
              <a:t>Context</a:t>
            </a:r>
          </a:p>
        </p:txBody>
      </p:sp>
      <p:sp>
        <p:nvSpPr>
          <p:cNvPr id="5" name="Inhaltsplatzhalter 4">
            <a:extLst>
              <a:ext uri="{FF2B5EF4-FFF2-40B4-BE49-F238E27FC236}">
                <a16:creationId xmlns:a16="http://schemas.microsoft.com/office/drawing/2014/main" id="{F4E3C8D7-401E-83A5-DEA0-5A89A3F78788}"/>
              </a:ext>
            </a:extLst>
          </p:cNvPr>
          <p:cNvSpPr>
            <a:spLocks noGrp="1"/>
          </p:cNvSpPr>
          <p:nvPr>
            <p:ph type="subTitle" idx="1"/>
          </p:nvPr>
        </p:nvSpPr>
        <p:spPr>
          <a:xfrm>
            <a:off x="1019175" y="1641462"/>
            <a:ext cx="9145587" cy="4584726"/>
          </a:xfrm>
        </p:spPr>
        <p:txBody>
          <a:bodyPr/>
          <a:lstStyle/>
          <a:p>
            <a:endParaRPr lang="de-DE" dirty="0"/>
          </a:p>
          <a:p>
            <a:pPr marL="342900" indent="-342900">
              <a:buFont typeface="Arial" panose="020B0604020202020204" pitchFamily="34" charset="0"/>
              <a:buChar char="•"/>
            </a:pPr>
            <a:r>
              <a:rPr lang="en-US" dirty="0"/>
              <a:t>2017-2020:</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Integrating Companies in a Sustainable Apprenticeship System (ICSAS)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 via NA/BIBB, 3 years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Countries: PT, ES, DE, RO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Target group: Apprentices, EQF-Level 2-4</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Partners: Shoe competence </a:t>
            </a:r>
            <a:r>
              <a:rPr lang="en-US" dirty="0" err="1"/>
              <a:t>centres</a:t>
            </a:r>
            <a:r>
              <a:rPr lang="en-US" dirty="0"/>
              <a:t>, companies, universities</a:t>
            </a:r>
          </a:p>
          <a:p>
            <a:pPr algn="r"/>
            <a:r>
              <a:rPr lang="en-US" sz="2000" dirty="0"/>
              <a:t>EQF: European Qualification Framework</a:t>
            </a:r>
          </a:p>
        </p:txBody>
      </p:sp>
      <p:pic>
        <p:nvPicPr>
          <p:cNvPr id="7" name="Grafik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300" y="1700808"/>
            <a:ext cx="21494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13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09777F-E747-234F-CA6E-4E7E93E39DAD}"/>
              </a:ext>
            </a:extLst>
          </p:cNvPr>
          <p:cNvSpPr>
            <a:spLocks noGrp="1"/>
          </p:cNvSpPr>
          <p:nvPr>
            <p:ph type="ctrTitle"/>
          </p:nvPr>
        </p:nvSpPr>
        <p:spPr>
          <a:xfrm>
            <a:off x="1032944" y="896962"/>
            <a:ext cx="9143999" cy="1055663"/>
          </a:xfrm>
        </p:spPr>
        <p:txBody>
          <a:bodyPr/>
          <a:lstStyle/>
          <a:p>
            <a:r>
              <a:rPr lang="de-DE" dirty="0" err="1"/>
              <a:t>Context</a:t>
            </a:r>
            <a:endParaRPr lang="de-DE" dirty="0"/>
          </a:p>
        </p:txBody>
      </p:sp>
      <p:sp>
        <p:nvSpPr>
          <p:cNvPr id="5" name="Inhaltsplatzhalter 4">
            <a:extLst>
              <a:ext uri="{FF2B5EF4-FFF2-40B4-BE49-F238E27FC236}">
                <a16:creationId xmlns:a16="http://schemas.microsoft.com/office/drawing/2014/main" id="{F4E3C8D7-401E-83A5-DEA0-5A89A3F78788}"/>
              </a:ext>
            </a:extLst>
          </p:cNvPr>
          <p:cNvSpPr>
            <a:spLocks noGrp="1"/>
          </p:cNvSpPr>
          <p:nvPr>
            <p:ph type="subTitle" idx="1"/>
          </p:nvPr>
        </p:nvSpPr>
        <p:spPr>
          <a:xfrm>
            <a:off x="911424" y="1459842"/>
            <a:ext cx="9145587" cy="4633454"/>
          </a:xfrm>
        </p:spPr>
        <p:txBody>
          <a:bodyPr/>
          <a:lstStyle/>
          <a:p>
            <a:endParaRPr lang="de-DE" dirty="0"/>
          </a:p>
          <a:p>
            <a:pPr marL="342900" indent="-342900">
              <a:buFont typeface="Arial" panose="020B0604020202020204" pitchFamily="34" charset="0"/>
              <a:buChar char="•"/>
            </a:pPr>
            <a:r>
              <a:rPr lang="en-US" dirty="0"/>
              <a:t>2020-2023:</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Developing (and piloting) Innovative and Attractive CVET </a:t>
            </a:r>
            <a:r>
              <a:rPr lang="en-US" dirty="0" err="1"/>
              <a:t>programmes</a:t>
            </a:r>
            <a:r>
              <a:rPr lang="en-US" dirty="0"/>
              <a:t> (DIA-CVET)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 via NA/BIBB, 3 years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Countries: PT, DE, RO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Target group: skilled workers, students (HE), EQF-Level 5-7</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Partners: Shoe competence </a:t>
            </a:r>
            <a:r>
              <a:rPr lang="en-US" dirty="0" err="1"/>
              <a:t>centres</a:t>
            </a:r>
            <a:r>
              <a:rPr lang="en-US" dirty="0"/>
              <a:t>, companies, universities</a:t>
            </a:r>
          </a:p>
        </p:txBody>
      </p:sp>
      <p:pic>
        <p:nvPicPr>
          <p:cNvPr id="8" name="Grafik 7"/>
          <p:cNvPicPr>
            <a:picLocks noChangeAspect="1"/>
          </p:cNvPicPr>
          <p:nvPr/>
        </p:nvPicPr>
        <p:blipFill>
          <a:blip r:embed="rId2"/>
          <a:stretch>
            <a:fillRect/>
          </a:stretch>
        </p:blipFill>
        <p:spPr>
          <a:xfrm>
            <a:off x="2927648" y="1406140"/>
            <a:ext cx="2017951" cy="1109568"/>
          </a:xfrm>
          <a:prstGeom prst="rect">
            <a:avLst/>
          </a:prstGeom>
        </p:spPr>
      </p:pic>
    </p:spTree>
    <p:extLst>
      <p:ext uri="{BB962C8B-B14F-4D97-AF65-F5344CB8AC3E}">
        <p14:creationId xmlns:p14="http://schemas.microsoft.com/office/powerpoint/2010/main" val="2240737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09777F-E747-234F-CA6E-4E7E93E39DAD}"/>
              </a:ext>
            </a:extLst>
          </p:cNvPr>
          <p:cNvSpPr>
            <a:spLocks noGrp="1"/>
          </p:cNvSpPr>
          <p:nvPr>
            <p:ph type="ctrTitle"/>
          </p:nvPr>
        </p:nvSpPr>
        <p:spPr>
          <a:xfrm>
            <a:off x="911424" y="981075"/>
            <a:ext cx="9143999" cy="1055663"/>
          </a:xfrm>
        </p:spPr>
        <p:txBody>
          <a:bodyPr/>
          <a:lstStyle/>
          <a:p>
            <a:r>
              <a:rPr lang="en-US" dirty="0"/>
              <a:t>Chosen questions and methods</a:t>
            </a:r>
          </a:p>
        </p:txBody>
      </p:sp>
      <p:sp>
        <p:nvSpPr>
          <p:cNvPr id="5" name="Inhaltsplatzhalter 4">
            <a:extLst>
              <a:ext uri="{FF2B5EF4-FFF2-40B4-BE49-F238E27FC236}">
                <a16:creationId xmlns:a16="http://schemas.microsoft.com/office/drawing/2014/main" id="{F4E3C8D7-401E-83A5-DEA0-5A89A3F78788}"/>
              </a:ext>
            </a:extLst>
          </p:cNvPr>
          <p:cNvSpPr>
            <a:spLocks noGrp="1"/>
          </p:cNvSpPr>
          <p:nvPr>
            <p:ph type="subTitle" idx="1"/>
          </p:nvPr>
        </p:nvSpPr>
        <p:spPr>
          <a:xfrm>
            <a:off x="767408" y="1700808"/>
            <a:ext cx="9145587" cy="4320480"/>
          </a:xfrm>
        </p:spPr>
        <p:txBody>
          <a:bodyPr/>
          <a:lstStyle/>
          <a:p>
            <a:endParaRPr lang="de-DE" sz="2400" dirty="0"/>
          </a:p>
          <a:p>
            <a:pPr marL="342900" indent="-342900">
              <a:buFont typeface="Arial" panose="020B0604020202020204" pitchFamily="34" charset="0"/>
              <a:buChar char="•"/>
            </a:pPr>
            <a:r>
              <a:rPr lang="en-US" sz="2400" dirty="0"/>
              <a:t>To identify Spheres of Activity (</a:t>
            </a:r>
            <a:r>
              <a:rPr lang="en-US" sz="2400" dirty="0" err="1"/>
              <a:t>SoA</a:t>
            </a:r>
            <a:r>
              <a:rPr lang="en-US" sz="2400" dirty="0"/>
              <a:t>) of IVET and (potential) CVET-qualifications.</a:t>
            </a:r>
          </a:p>
          <a:p>
            <a:pPr marL="800100" lvl="1" indent="-342900" algn="l">
              <a:buFont typeface="Arial" panose="020B0604020202020204" pitchFamily="34" charset="0"/>
              <a:buChar char="•"/>
            </a:pPr>
            <a:r>
              <a:rPr lang="en-US" sz="2400" dirty="0"/>
              <a:t>Desk-top research, Learning Station Analyses (LSA), Expert-worker WS (EWW)</a:t>
            </a:r>
          </a:p>
          <a:p>
            <a:pPr marL="800100" lvl="1" indent="-342900" algn="l">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Is there an added value of an SQF on levels 5-7?</a:t>
            </a:r>
          </a:p>
          <a:p>
            <a:pPr marL="800100" lvl="1" indent="-342900" algn="l">
              <a:buFont typeface="Arial" panose="020B0604020202020204" pitchFamily="34" charset="0"/>
              <a:buChar char="•"/>
            </a:pPr>
            <a:r>
              <a:rPr lang="en-US" sz="2400" dirty="0"/>
              <a:t>extension of SQF level 2-4 of previous project</a:t>
            </a:r>
          </a:p>
          <a:p>
            <a:pPr marL="800100" lvl="1" indent="-342900" algn="l">
              <a:buFont typeface="Arial" panose="020B0604020202020204" pitchFamily="34" charset="0"/>
              <a:buChar char="•"/>
            </a:pPr>
            <a:r>
              <a:rPr lang="en-US" sz="2400" dirty="0"/>
              <a:t>Expert-interviews</a:t>
            </a:r>
          </a:p>
          <a:p>
            <a:pPr marL="342900" indent="-342900">
              <a:buFont typeface="Arial" panose="020B0604020202020204" pitchFamily="34" charset="0"/>
              <a:buChar char="•"/>
            </a:pPr>
            <a:endParaRPr lang="en-US" sz="24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Which methods of RPL are legally applicable and of added value?</a:t>
            </a:r>
            <a:r>
              <a:rPr kumimoji="0" lang="en-US" sz="24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800100" marR="0" lvl="1"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240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Expert-interviews, desk-top research</a:t>
            </a:r>
          </a:p>
          <a:p>
            <a:pPr marL="0" marR="0" lvl="0" indent="0" algn="r"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SQF: Sector Qualification Framework</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a:t>
            </a:r>
          </a:p>
        </p:txBody>
      </p:sp>
    </p:spTree>
    <p:extLst>
      <p:ext uri="{BB962C8B-B14F-4D97-AF65-F5344CB8AC3E}">
        <p14:creationId xmlns:p14="http://schemas.microsoft.com/office/powerpoint/2010/main" val="297851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09777F-E747-234F-CA6E-4E7E93E39DAD}"/>
              </a:ext>
            </a:extLst>
          </p:cNvPr>
          <p:cNvSpPr>
            <a:spLocks noGrp="1"/>
          </p:cNvSpPr>
          <p:nvPr>
            <p:ph type="ctrTitle"/>
          </p:nvPr>
        </p:nvSpPr>
        <p:spPr>
          <a:xfrm>
            <a:off x="1004367" y="981075"/>
            <a:ext cx="9143999" cy="1055663"/>
          </a:xfrm>
        </p:spPr>
        <p:txBody>
          <a:bodyPr/>
          <a:lstStyle/>
          <a:p>
            <a:r>
              <a:rPr lang="en-US" dirty="0"/>
              <a:t>Chosen findings</a:t>
            </a:r>
          </a:p>
        </p:txBody>
      </p:sp>
      <p:sp>
        <p:nvSpPr>
          <p:cNvPr id="5" name="Inhaltsplatzhalter 4">
            <a:extLst>
              <a:ext uri="{FF2B5EF4-FFF2-40B4-BE49-F238E27FC236}">
                <a16:creationId xmlns:a16="http://schemas.microsoft.com/office/drawing/2014/main" id="{F4E3C8D7-401E-83A5-DEA0-5A89A3F78788}"/>
              </a:ext>
            </a:extLst>
          </p:cNvPr>
          <p:cNvSpPr>
            <a:spLocks noGrp="1"/>
          </p:cNvSpPr>
          <p:nvPr>
            <p:ph type="subTitle" idx="1"/>
          </p:nvPr>
        </p:nvSpPr>
        <p:spPr>
          <a:xfrm>
            <a:off x="911424" y="2036738"/>
            <a:ext cx="9145587" cy="4488606"/>
          </a:xfrm>
        </p:spPr>
        <p:txBody>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en-US" sz="2400" dirty="0"/>
              <a:t> 9 </a:t>
            </a:r>
            <a:r>
              <a:rPr lang="en-US" sz="2400" dirty="0" err="1"/>
              <a:t>SoA</a:t>
            </a:r>
            <a:r>
              <a:rPr lang="en-US" sz="2400" dirty="0"/>
              <a:t> (f. e. “cutting”) have been identified for IVET.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GB" sz="2400" dirty="0"/>
              <a:t> 13 </a:t>
            </a:r>
            <a:r>
              <a:rPr lang="en-GB" sz="2400" dirty="0" err="1"/>
              <a:t>SoA</a:t>
            </a:r>
            <a:r>
              <a:rPr lang="en-GB" sz="2400" dirty="0"/>
              <a:t> (f. e. sustainability management) have been identified for CVET/HE.</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4 of the identified </a:t>
            </a:r>
            <a:r>
              <a:rPr lang="en-US" sz="2400" dirty="0" err="1"/>
              <a:t>SoA</a:t>
            </a:r>
            <a:r>
              <a:rPr lang="en-US" sz="2400" dirty="0"/>
              <a:t> are (partly) part of both educational tracks.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Skilled work in the sector can thus be described via 18 </a:t>
            </a:r>
            <a:r>
              <a:rPr lang="en-US" sz="2400" dirty="0" err="1"/>
              <a:t>SoA</a:t>
            </a:r>
            <a:r>
              <a:rPr lang="en-US" sz="2400"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400" dirty="0"/>
              <a:t>SQF increase the transparency and permeability, but bear the risk of “plug and play” micro-credentials. </a:t>
            </a:r>
          </a:p>
        </p:txBody>
      </p:sp>
    </p:spTree>
    <p:extLst>
      <p:ext uri="{BB962C8B-B14F-4D97-AF65-F5344CB8AC3E}">
        <p14:creationId xmlns:p14="http://schemas.microsoft.com/office/powerpoint/2010/main" val="283224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09777F-E747-234F-CA6E-4E7E93E39DAD}"/>
              </a:ext>
            </a:extLst>
          </p:cNvPr>
          <p:cNvSpPr>
            <a:spLocks noGrp="1"/>
          </p:cNvSpPr>
          <p:nvPr>
            <p:ph type="ctrTitle"/>
          </p:nvPr>
        </p:nvSpPr>
        <p:spPr>
          <a:xfrm>
            <a:off x="1004367" y="981075"/>
            <a:ext cx="9143999" cy="1055663"/>
          </a:xfrm>
        </p:spPr>
        <p:txBody>
          <a:bodyPr/>
          <a:lstStyle/>
          <a:p>
            <a:r>
              <a:rPr lang="en-US" dirty="0"/>
              <a:t>Recognition of Prior Learning (RPL)</a:t>
            </a:r>
          </a:p>
        </p:txBody>
      </p:sp>
      <p:sp>
        <p:nvSpPr>
          <p:cNvPr id="5" name="Inhaltsplatzhalter 4">
            <a:extLst>
              <a:ext uri="{FF2B5EF4-FFF2-40B4-BE49-F238E27FC236}">
                <a16:creationId xmlns:a16="http://schemas.microsoft.com/office/drawing/2014/main" id="{F4E3C8D7-401E-83A5-DEA0-5A89A3F78788}"/>
              </a:ext>
            </a:extLst>
          </p:cNvPr>
          <p:cNvSpPr>
            <a:spLocks noGrp="1"/>
          </p:cNvSpPr>
          <p:nvPr>
            <p:ph type="subTitle" idx="1"/>
          </p:nvPr>
        </p:nvSpPr>
        <p:spPr>
          <a:xfrm>
            <a:off x="911424" y="2036738"/>
            <a:ext cx="9145587" cy="3456384"/>
          </a:xfrm>
        </p:spPr>
        <p:txBody>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en-US" sz="2400" dirty="0"/>
              <a:t> High on the “official” policy agenda in all 3 countries (DE, PT, RO)</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GB" sz="2400" dirty="0"/>
              <a:t> Structural and individual RPL must be differentiated</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a:t>
            </a:r>
            <a:r>
              <a:rPr lang="en-US" dirty="0"/>
              <a:t>3 approaches towards recognition:</a:t>
            </a:r>
          </a:p>
          <a:p>
            <a:pPr marL="800100" lvl="1" indent="-342900" algn="l">
              <a:buFont typeface="Arial" panose="020B0604020202020204" pitchFamily="34" charset="0"/>
              <a:buChar char="•"/>
            </a:pPr>
            <a:r>
              <a:rPr lang="en-US" dirty="0"/>
              <a:t>Evidence of prior learning (e. g. portfolio or certificate)</a:t>
            </a:r>
          </a:p>
          <a:p>
            <a:pPr marL="800100" lvl="1" indent="-342900" algn="l">
              <a:buFont typeface="Arial" panose="020B0604020202020204" pitchFamily="34" charset="0"/>
              <a:buChar char="•"/>
            </a:pPr>
            <a:r>
              <a:rPr lang="en-US" dirty="0"/>
              <a:t>Evidence + assessment</a:t>
            </a:r>
          </a:p>
          <a:p>
            <a:pPr marL="800100" lvl="1" indent="-342900" algn="l">
              <a:buFont typeface="Arial" panose="020B0604020202020204" pitchFamily="34" charset="0"/>
              <a:buChar char="•"/>
            </a:pPr>
            <a:r>
              <a:rPr lang="en-US" dirty="0"/>
              <a:t>Evidence + mandatory lessons + assessment</a:t>
            </a:r>
            <a:endParaRPr lang="en-US" sz="2400" dirty="0"/>
          </a:p>
        </p:txBody>
      </p:sp>
    </p:spTree>
    <p:extLst>
      <p:ext uri="{BB962C8B-B14F-4D97-AF65-F5344CB8AC3E}">
        <p14:creationId xmlns:p14="http://schemas.microsoft.com/office/powerpoint/2010/main" val="6972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09777F-E747-234F-CA6E-4E7E93E39DAD}"/>
              </a:ext>
            </a:extLst>
          </p:cNvPr>
          <p:cNvSpPr>
            <a:spLocks noGrp="1"/>
          </p:cNvSpPr>
          <p:nvPr>
            <p:ph type="ctrTitle"/>
          </p:nvPr>
        </p:nvSpPr>
        <p:spPr>
          <a:xfrm>
            <a:off x="1004367" y="981075"/>
            <a:ext cx="9143999" cy="1055663"/>
          </a:xfrm>
        </p:spPr>
        <p:txBody>
          <a:bodyPr/>
          <a:lstStyle/>
          <a:p>
            <a:r>
              <a:rPr lang="en-US" dirty="0"/>
              <a:t>Recognition of Prior Learning (RPL)</a:t>
            </a:r>
          </a:p>
        </p:txBody>
      </p:sp>
      <p:sp>
        <p:nvSpPr>
          <p:cNvPr id="5" name="Inhaltsplatzhalter 4">
            <a:extLst>
              <a:ext uri="{FF2B5EF4-FFF2-40B4-BE49-F238E27FC236}">
                <a16:creationId xmlns:a16="http://schemas.microsoft.com/office/drawing/2014/main" id="{F4E3C8D7-401E-83A5-DEA0-5A89A3F78788}"/>
              </a:ext>
            </a:extLst>
          </p:cNvPr>
          <p:cNvSpPr>
            <a:spLocks noGrp="1"/>
          </p:cNvSpPr>
          <p:nvPr>
            <p:ph type="subTitle" idx="1"/>
          </p:nvPr>
        </p:nvSpPr>
        <p:spPr>
          <a:xfrm>
            <a:off x="911424" y="2036738"/>
            <a:ext cx="9145587" cy="4200574"/>
          </a:xfrm>
        </p:spPr>
        <p:txBody>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en-US" sz="2400" dirty="0"/>
              <a:t> Formal laws in RO and PT, in DE an ordinance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GB" sz="2400" dirty="0"/>
              <a:t> </a:t>
            </a:r>
            <a:r>
              <a:rPr lang="en-GB" dirty="0"/>
              <a:t>Country-wide procedures (portfolios, delta-analyses, individualised training, assessment) and one competent body (</a:t>
            </a:r>
            <a:r>
              <a:rPr lang="de-DE" sz="2400" b="0" i="0" u="none" strike="noStrike" baseline="0" dirty="0">
                <a:solidFill>
                  <a:srgbClr val="000000"/>
                </a:solidFill>
              </a:rPr>
              <a:t>ANQEP) in PT. </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0" i="0" u="none" strike="noStrike" baseline="0" dirty="0">
                <a:solidFill>
                  <a:srgbClr val="000000"/>
                </a:solidFill>
              </a:rPr>
              <a:t>In RO, legal entities are authorized for groups of qualifications (for example metalworking); procedure might differ between sectors</a:t>
            </a:r>
            <a:r>
              <a:rPr lang="en-US" sz="2400"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400" dirty="0"/>
              <a:t>In DE the 79 regional chambers are responsible (in VET); in HE each university (professor) decides.</a:t>
            </a:r>
          </a:p>
        </p:txBody>
      </p:sp>
      <p:sp>
        <p:nvSpPr>
          <p:cNvPr id="2" name="Textfeld 1">
            <a:extLst>
              <a:ext uri="{FF2B5EF4-FFF2-40B4-BE49-F238E27FC236}">
                <a16:creationId xmlns:a16="http://schemas.microsoft.com/office/drawing/2014/main" id="{7B405E17-3067-49C3-92FA-EA51EDB9E719}"/>
              </a:ext>
            </a:extLst>
          </p:cNvPr>
          <p:cNvSpPr txBox="1"/>
          <p:nvPr/>
        </p:nvSpPr>
        <p:spPr>
          <a:xfrm>
            <a:off x="3143672" y="6488668"/>
            <a:ext cx="7488832" cy="369332"/>
          </a:xfrm>
          <a:prstGeom prst="rect">
            <a:avLst/>
          </a:prstGeom>
          <a:noFill/>
        </p:spPr>
        <p:txBody>
          <a:bodyPr wrap="square" rtlCol="0">
            <a:spAutoFit/>
          </a:bodyPr>
          <a:lstStyle/>
          <a:p>
            <a:r>
              <a:rPr lang="de-DE" dirty="0"/>
              <a:t>ANQEP: </a:t>
            </a:r>
            <a:r>
              <a:rPr lang="en-US" sz="1800" b="0" i="0" u="none" strike="noStrike" baseline="0" dirty="0">
                <a:solidFill>
                  <a:srgbClr val="000000"/>
                </a:solidFill>
              </a:rPr>
              <a:t>National Agency for Qualification and Vocational Education </a:t>
            </a:r>
            <a:r>
              <a:rPr lang="de-DE" dirty="0"/>
              <a:t> </a:t>
            </a:r>
          </a:p>
        </p:txBody>
      </p:sp>
    </p:spTree>
    <p:extLst>
      <p:ext uri="{BB962C8B-B14F-4D97-AF65-F5344CB8AC3E}">
        <p14:creationId xmlns:p14="http://schemas.microsoft.com/office/powerpoint/2010/main" val="4184181188"/>
      </p:ext>
    </p:extLst>
  </p:cSld>
  <p:clrMapOvr>
    <a:masterClrMapping/>
  </p:clrMapOvr>
</p:sld>
</file>

<file path=ppt/theme/theme1.xml><?xml version="1.0" encoding="utf-8"?>
<a:theme xmlns:a="http://schemas.openxmlformats.org/drawingml/2006/main" name="Universität Bremen">
  <a:themeElements>
    <a:clrScheme name="Benutzerdefiniert 105">
      <a:dk1>
        <a:sysClr val="windowText" lastClr="000000"/>
      </a:dk1>
      <a:lt1>
        <a:sysClr val="window" lastClr="FFFFFF"/>
      </a:lt1>
      <a:dk2>
        <a:srgbClr val="7F7F7F"/>
      </a:dk2>
      <a:lt2>
        <a:srgbClr val="D8D8D8"/>
      </a:lt2>
      <a:accent1>
        <a:srgbClr val="872746"/>
      </a:accent1>
      <a:accent2>
        <a:srgbClr val="D51130"/>
      </a:accent2>
      <a:accent3>
        <a:srgbClr val="DE9BA7"/>
      </a:accent3>
      <a:accent4>
        <a:srgbClr val="1C356B"/>
      </a:accent4>
      <a:accent5>
        <a:srgbClr val="0D68B0"/>
      </a:accent5>
      <a:accent6>
        <a:srgbClr val="95B3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UHB_PowerPoint_2021-10-27.potx" id="{B167F9AD-0BE8-45FA-8670-8FAE54EF80FB}" vid="{255A810B-9D1F-467F-AE8B-7A64A0ED90A6}"/>
    </a:ext>
  </a:extLst>
</a:theme>
</file>

<file path=ppt/theme/theme2.xml><?xml version="1.0" encoding="utf-8"?>
<a:theme xmlns:a="http://schemas.openxmlformats.org/drawingml/2006/main" name="Office">
  <a:themeElements>
    <a:clrScheme name="Benutzerdefiniert 105">
      <a:dk1>
        <a:sysClr val="windowText" lastClr="000000"/>
      </a:dk1>
      <a:lt1>
        <a:sysClr val="window" lastClr="FFFFFF"/>
      </a:lt1>
      <a:dk2>
        <a:srgbClr val="7F7F7F"/>
      </a:dk2>
      <a:lt2>
        <a:srgbClr val="D8D8D8"/>
      </a:lt2>
      <a:accent1>
        <a:srgbClr val="872746"/>
      </a:accent1>
      <a:accent2>
        <a:srgbClr val="D51130"/>
      </a:accent2>
      <a:accent3>
        <a:srgbClr val="DE9BA7"/>
      </a:accent3>
      <a:accent4>
        <a:srgbClr val="1C356B"/>
      </a:accent4>
      <a:accent5>
        <a:srgbClr val="0D68B0"/>
      </a:accent5>
      <a:accent6>
        <a:srgbClr val="95B3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05">
      <a:dk1>
        <a:sysClr val="windowText" lastClr="000000"/>
      </a:dk1>
      <a:lt1>
        <a:sysClr val="window" lastClr="FFFFFF"/>
      </a:lt1>
      <a:dk2>
        <a:srgbClr val="7F7F7F"/>
      </a:dk2>
      <a:lt2>
        <a:srgbClr val="D8D8D8"/>
      </a:lt2>
      <a:accent1>
        <a:srgbClr val="872746"/>
      </a:accent1>
      <a:accent2>
        <a:srgbClr val="D51130"/>
      </a:accent2>
      <a:accent3>
        <a:srgbClr val="DE9BA7"/>
      </a:accent3>
      <a:accent4>
        <a:srgbClr val="1C356B"/>
      </a:accent4>
      <a:accent5>
        <a:srgbClr val="0D68B0"/>
      </a:accent5>
      <a:accent6>
        <a:srgbClr val="95B3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UHB_PowerPoint_2021-10-27</Template>
  <TotalTime>0</TotalTime>
  <Words>795</Words>
  <Application>Microsoft Office PowerPoint</Application>
  <PresentationFormat>Breitbild</PresentationFormat>
  <Paragraphs>138</Paragraphs>
  <Slides>13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Manuale-Medium</vt:lpstr>
      <vt:lpstr>Wingdings 3</vt:lpstr>
      <vt:lpstr>Universität Bremen</vt:lpstr>
      <vt:lpstr>Recognition of Prior Learning (RPL) in Industrial Shoe Production</vt:lpstr>
      <vt:lpstr>Agenda</vt:lpstr>
      <vt:lpstr>Context</vt:lpstr>
      <vt:lpstr>Context</vt:lpstr>
      <vt:lpstr>Context</vt:lpstr>
      <vt:lpstr>Chosen questions and methods</vt:lpstr>
      <vt:lpstr>Chosen findings</vt:lpstr>
      <vt:lpstr>Recognition of Prior Learning (RPL)</vt:lpstr>
      <vt:lpstr>Recognition of Prior Learning (RPL)</vt:lpstr>
      <vt:lpstr>RPL: Application in DIA-VET </vt:lpstr>
      <vt:lpstr>Our highlight: Recognition, Validation and certification of competences (RVCC) – Certification “Designer” (QL 5) in PT</vt:lpstr>
      <vt:lpstr>SWOT (all countries)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Platz für optionalen Text 1</dc:title>
  <dc:creator>Windows-Benutzer</dc:creator>
  <cp:lastModifiedBy>asaniter</cp:lastModifiedBy>
  <cp:revision>106</cp:revision>
  <dcterms:created xsi:type="dcterms:W3CDTF">2021-11-03T11:47:26Z</dcterms:created>
  <dcterms:modified xsi:type="dcterms:W3CDTF">2023-08-23T15:01:00Z</dcterms:modified>
</cp:coreProperties>
</file>